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74620" autoAdjust="0"/>
  </p:normalViewPr>
  <p:slideViewPr>
    <p:cSldViewPr>
      <p:cViewPr varScale="1">
        <p:scale>
          <a:sx n="85" d="100"/>
          <a:sy n="85" d="100"/>
        </p:scale>
        <p:origin x="238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6B5543-8658-4E4E-887D-29BCAE257ABC}" type="datetimeFigureOut">
              <a:rPr lang="nl-NL" smtClean="0"/>
              <a:pPr/>
              <a:t>7-6-2018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8C16E6-F03D-4E8D-8C3B-4BBD3E16999A}"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 locatie download: https://www.2brightsparks.com/download-syncbackfree.html</a:t>
            </a:r>
          </a:p>
          <a:p>
            <a:r>
              <a:rPr lang="nl-NL"/>
              <a:t>https://www.macrium.com/reflectfree</a:t>
            </a:r>
            <a:endParaRPr lang="nl-NL" dirty="0"/>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11</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2</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47500" lnSpcReduction="20000"/>
          </a:bodyPr>
          <a:lstStyle/>
          <a:p>
            <a:r>
              <a:rPr lang="en-US" sz="1200" b="0" i="0" u="none" strike="noStrike" kern="1200" dirty="0">
                <a:solidFill>
                  <a:schemeClr val="tx1"/>
                </a:solidFill>
                <a:effectLst/>
                <a:latin typeface="+mn-lt"/>
                <a:ea typeface="+mn-ea"/>
                <a:cs typeface="+mn-cs"/>
              </a:rPr>
              <a:t>https://nl.hardware.info/reviews/4115/achtergrond-hoe-werken-raid-0-raid-1-raid-10-en-raid-5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RAID </a:t>
            </a:r>
            <a:r>
              <a:rPr lang="en-US" sz="1200" b="0" i="0" u="none" strike="noStrike" kern="1200" dirty="0" err="1">
                <a:solidFill>
                  <a:schemeClr val="tx1"/>
                </a:solidFill>
                <a:effectLst/>
                <a:latin typeface="+mn-lt"/>
                <a:ea typeface="+mn-ea"/>
                <a:cs typeface="+mn-cs"/>
              </a:rPr>
              <a:t>staat</a:t>
            </a:r>
            <a:r>
              <a:rPr lang="en-US" sz="1200" b="0" i="0" u="none" strike="noStrike" kern="1200" dirty="0">
                <a:solidFill>
                  <a:schemeClr val="tx1"/>
                </a:solidFill>
                <a:effectLst/>
                <a:latin typeface="+mn-lt"/>
                <a:ea typeface="+mn-ea"/>
                <a:cs typeface="+mn-cs"/>
              </a:rPr>
              <a:t> </a:t>
            </a:r>
            <a:r>
              <a:rPr lang="en-US" sz="1200" b="0" i="0" u="none" strike="noStrike" kern="1200" dirty="0" err="1">
                <a:solidFill>
                  <a:schemeClr val="tx1"/>
                </a:solidFill>
                <a:effectLst/>
                <a:latin typeface="+mn-lt"/>
                <a:ea typeface="+mn-ea"/>
                <a:cs typeface="+mn-cs"/>
              </a:rPr>
              <a:t>voor</a:t>
            </a:r>
            <a:r>
              <a:rPr lang="en-US" sz="1200" b="0" i="0" u="none" strike="noStrike" kern="1200" dirty="0">
                <a:solidFill>
                  <a:schemeClr val="tx1"/>
                </a:solidFill>
                <a:effectLst/>
                <a:latin typeface="+mn-lt"/>
                <a:ea typeface="+mn-ea"/>
                <a:cs typeface="+mn-cs"/>
              </a:rPr>
              <a:t> </a:t>
            </a:r>
            <a:r>
              <a:rPr lang="en-US" sz="1200" b="0" i="1" u="none" strike="noStrike" kern="1200" dirty="0">
                <a:solidFill>
                  <a:schemeClr val="tx1"/>
                </a:solidFill>
                <a:effectLst/>
                <a:latin typeface="+mn-lt"/>
                <a:ea typeface="+mn-ea"/>
                <a:cs typeface="+mn-cs"/>
              </a:rPr>
              <a:t>‘Redundant Array of Inexpensive Disks’</a:t>
            </a:r>
          </a:p>
          <a:p>
            <a:endParaRPr lang="en-US" sz="1200" b="0" i="1"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Varianten</a:t>
            </a:r>
          </a:p>
          <a:p>
            <a:r>
              <a:rPr lang="nl-NL" sz="1200" b="0" i="0" u="none" strike="noStrike" kern="1200" dirty="0">
                <a:solidFill>
                  <a:schemeClr val="tx1"/>
                </a:solidFill>
                <a:effectLst/>
                <a:latin typeface="+mn-lt"/>
                <a:ea typeface="+mn-ea"/>
                <a:cs typeface="+mn-cs"/>
              </a:rPr>
              <a:t>Met RAID kun je dus twee of meer harddisks in je PC samenvoegen tot één zogenaamd </a:t>
            </a:r>
            <a:r>
              <a:rPr lang="nl-NL" sz="1200" b="0" i="1" u="none" strike="noStrike" kern="1200" dirty="0">
                <a:solidFill>
                  <a:schemeClr val="tx1"/>
                </a:solidFill>
                <a:effectLst/>
                <a:latin typeface="+mn-lt"/>
                <a:ea typeface="+mn-ea"/>
                <a:cs typeface="+mn-cs"/>
              </a:rPr>
              <a:t>array</a:t>
            </a:r>
            <a:r>
              <a:rPr lang="nl-NL" sz="1200" b="0" i="0" u="none" strike="noStrike" kern="1200" dirty="0">
                <a:solidFill>
                  <a:schemeClr val="tx1"/>
                </a:solidFill>
                <a:effectLst/>
                <a:latin typeface="+mn-lt"/>
                <a:ea typeface="+mn-ea"/>
                <a:cs typeface="+mn-cs"/>
              </a:rPr>
              <a:t>. Dat kan op verschillende manieren worden opgebouwd, om ofwel de snelheid ofwel de betrouwbaarheid van je opslag te verbeteren. De simpelste RAID-vormen, die alle RAID-controllers beheersen, zijn RAID 0 en RAID 1. De eerste zorgt voor betere prestaties, de andere voor veiliger opslag. Beide RAID-vormen zijn ook te combineren. Daarnaast kan je kiezen voor complexere RAID-varianten zoals RAID 5 en RAID 6. Waar RAID 5 aanvankelijk alleen werd toegepast in dure, losse RAID-controllers, is ook deze functionaliteit inmiddels gemeengoed bij moderne chipsets, zij het met wat haken en ogen.</a:t>
            </a:r>
          </a:p>
          <a:p>
            <a:endParaRPr lang="nl-NL" dirty="0"/>
          </a:p>
          <a:p>
            <a:r>
              <a:rPr lang="nl-NL" sz="1200" b="1" i="0" u="none" strike="noStrike" kern="1200" dirty="0">
                <a:solidFill>
                  <a:schemeClr val="tx1"/>
                </a:solidFill>
                <a:effectLst/>
                <a:latin typeface="+mn-lt"/>
                <a:ea typeface="+mn-ea"/>
                <a:cs typeface="+mn-cs"/>
              </a:rPr>
              <a:t>RAID 1 – </a:t>
            </a:r>
            <a:r>
              <a:rPr lang="nl-NL" sz="1200" b="1" i="0" u="none" strike="noStrike" kern="1200" dirty="0" err="1">
                <a:solidFill>
                  <a:schemeClr val="tx1"/>
                </a:solidFill>
                <a:effectLst/>
                <a:latin typeface="+mn-lt"/>
                <a:ea typeface="+mn-ea"/>
                <a:cs typeface="+mn-cs"/>
              </a:rPr>
              <a:t>Mirroring</a:t>
            </a:r>
            <a:endParaRPr lang="nl-NL" sz="1200" b="1"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Waar RAID 0 moet leiden tot hogere prestaties, is RAID 1 (ook wel: </a:t>
            </a:r>
            <a:r>
              <a:rPr lang="nl-NL" sz="1200" b="0" i="0" u="none" strike="noStrike" kern="1200" dirty="0" err="1">
                <a:solidFill>
                  <a:schemeClr val="tx1"/>
                </a:solidFill>
                <a:effectLst/>
                <a:latin typeface="+mn-lt"/>
                <a:ea typeface="+mn-ea"/>
                <a:cs typeface="+mn-cs"/>
              </a:rPr>
              <a:t>mirroring</a:t>
            </a:r>
            <a:r>
              <a:rPr lang="nl-NL" sz="1200" b="0" i="0" u="none" strike="noStrike" kern="1200" dirty="0">
                <a:solidFill>
                  <a:schemeClr val="tx1"/>
                </a:solidFill>
                <a:effectLst/>
                <a:latin typeface="+mn-lt"/>
                <a:ea typeface="+mn-ea"/>
                <a:cs typeface="+mn-cs"/>
              </a:rPr>
              <a:t>) er om de betrouwbaarheid ten goede te komen. Bij RAID 1 schrijft de controller alle data op identieke wijze naar twee afzonderlijke harddisks. Als één van beide crasht, is er dan niets aan de hand: alle data staat immers ook op de andere schijf. Met RAID 1 heb je dus de zekerheid dat je na een harddisk crash gewoon op gelijke snelheid kan doorwerken. Het nadeel is uiteraard dat je veel opslagcapaciteit ‘verspilt’: een RAID 1 array van twee  1TB harddisks biedt slechts 1 TB capaciteit, ofwel slechts 50% van het geheel. Daarnaast is een </a:t>
            </a:r>
            <a:r>
              <a:rPr lang="nl-NL" sz="1200" b="0" i="0" u="none" strike="noStrike" kern="1200" dirty="0" err="1">
                <a:solidFill>
                  <a:schemeClr val="tx1"/>
                </a:solidFill>
                <a:effectLst/>
                <a:latin typeface="+mn-lt"/>
                <a:ea typeface="+mn-ea"/>
                <a:cs typeface="+mn-cs"/>
              </a:rPr>
              <a:t>mirror</a:t>
            </a:r>
            <a:r>
              <a:rPr lang="nl-NL" sz="1200" b="0" i="0" u="none" strike="noStrike" kern="1200" dirty="0">
                <a:solidFill>
                  <a:schemeClr val="tx1"/>
                </a:solidFill>
                <a:effectLst/>
                <a:latin typeface="+mn-lt"/>
                <a:ea typeface="+mn-ea"/>
                <a:cs typeface="+mn-cs"/>
              </a:rPr>
              <a:t> géén back-up; meer daarover lees je in het kader elders op deze pagina’s.</a:t>
            </a:r>
          </a:p>
          <a:p>
            <a:r>
              <a:rPr lang="nl-NL" sz="1200" b="0" i="0" u="none" strike="noStrike" kern="1200" dirty="0">
                <a:solidFill>
                  <a:schemeClr val="tx1"/>
                </a:solidFill>
                <a:effectLst/>
                <a:latin typeface="+mn-lt"/>
                <a:ea typeface="+mn-ea"/>
                <a:cs typeface="+mn-cs"/>
              </a:rPr>
              <a:t>De prestaties van RAID 1 zijn over het algemeen vergelijkbaar met die van een losse harde schijf of SSD. Je kiest dit RAID type dus enkel en alleen om in het geval van een harde schijf crash je data veilig gesteld te hebben. In het tweede gedeelte van figuur 1 is de werking van RAID 1 weergegeven.</a:t>
            </a:r>
          </a:p>
          <a:p>
            <a:r>
              <a:rPr lang="nl-NL" sz="1200" b="0" i="0" u="none" strike="noStrike" kern="1200" dirty="0">
                <a:solidFill>
                  <a:schemeClr val="tx1"/>
                </a:solidFill>
                <a:effectLst/>
                <a:latin typeface="+mn-lt"/>
                <a:ea typeface="+mn-ea"/>
                <a:cs typeface="+mn-cs"/>
              </a:rPr>
              <a:t> </a:t>
            </a:r>
          </a:p>
          <a:p>
            <a:r>
              <a:rPr lang="nl-NL" sz="1200" b="1" i="0" u="none" strike="noStrike" kern="1200" dirty="0">
                <a:solidFill>
                  <a:schemeClr val="tx1"/>
                </a:solidFill>
                <a:effectLst/>
                <a:latin typeface="+mn-lt"/>
                <a:ea typeface="+mn-ea"/>
                <a:cs typeface="+mn-cs"/>
              </a:rPr>
              <a:t>RAID is geen </a:t>
            </a:r>
            <a:r>
              <a:rPr lang="nl-NL" sz="1200" b="1" i="0" u="none" strike="noStrike" kern="1200" dirty="0" err="1">
                <a:solidFill>
                  <a:schemeClr val="tx1"/>
                </a:solidFill>
                <a:effectLst/>
                <a:latin typeface="+mn-lt"/>
                <a:ea typeface="+mn-ea"/>
                <a:cs typeface="+mn-cs"/>
              </a:rPr>
              <a:t>backup</a:t>
            </a:r>
            <a:r>
              <a:rPr lang="nl-NL" sz="1200" b="1" i="0" u="none" strike="noStrike" kern="1200" dirty="0">
                <a:solidFill>
                  <a:schemeClr val="tx1"/>
                </a:solidFill>
                <a:effectLst/>
                <a:latin typeface="+mn-lt"/>
                <a:ea typeface="+mn-ea"/>
                <a:cs typeface="+mn-cs"/>
              </a:rPr>
              <a:t>!</a:t>
            </a:r>
          </a:p>
          <a:p>
            <a:r>
              <a:rPr lang="nl-NL" sz="1200" b="0" i="0" u="none" strike="noStrike" kern="1200" dirty="0">
                <a:solidFill>
                  <a:schemeClr val="tx1"/>
                </a:solidFill>
                <a:effectLst/>
                <a:latin typeface="+mn-lt"/>
                <a:ea typeface="+mn-ea"/>
                <a:cs typeface="+mn-cs"/>
              </a:rPr>
              <a:t>Dankzij RAID 1 en andere RAID-vormen is je data beschermd wanneer een harde schijf het begeeft. Let echter op: bescherming heeft beperkingen, RAID is géén back-up. Wanneer je bijvoorbeeld per ongeluk een bestand wist van een RAID 1-array, is het ook op beide schijven echt weg. RAID helpt ook niet wanneer een virus je data verminkt. Alleen met echte back-ups kun je in geval van nood altijd terugvallen op een oudere versie van z’n bestanden. Als je je data dus echt veilig wilt stellen, gebruik je dus én RAID 1, RAID 10 of RAID 5 én maak je back-ups.</a:t>
            </a:r>
          </a:p>
          <a:p>
            <a:r>
              <a:rPr lang="nl-NL" sz="1200" b="0" i="0" u="none" strike="noStrike" kern="1200" dirty="0">
                <a:solidFill>
                  <a:schemeClr val="tx1"/>
                </a:solidFill>
                <a:effectLst/>
                <a:latin typeface="+mn-lt"/>
                <a:ea typeface="+mn-ea"/>
                <a:cs typeface="+mn-cs"/>
              </a:rPr>
              <a:t>In sommige gevallen is RAID echter wel een goed alternatief voor back-ups. Als je terabytes aan films hebt opgeslagen is het maken van </a:t>
            </a:r>
            <a:r>
              <a:rPr lang="nl-NL" sz="1200" b="0" i="0" u="none" strike="noStrike" kern="1200" dirty="0" err="1">
                <a:solidFill>
                  <a:schemeClr val="tx1"/>
                </a:solidFill>
                <a:effectLst/>
                <a:latin typeface="+mn-lt"/>
                <a:ea typeface="+mn-ea"/>
                <a:cs typeface="+mn-cs"/>
              </a:rPr>
              <a:t>backups</a:t>
            </a:r>
            <a:r>
              <a:rPr lang="nl-NL" sz="1200" b="0" i="0" u="none" strike="noStrike" kern="1200" dirty="0">
                <a:solidFill>
                  <a:schemeClr val="tx1"/>
                </a:solidFill>
                <a:effectLst/>
                <a:latin typeface="+mn-lt"/>
                <a:ea typeface="+mn-ea"/>
                <a:cs typeface="+mn-cs"/>
              </a:rPr>
              <a:t> natuurlijk onbegonnen werk. De films opslaan op bijvoorbeeld een RAID 5 array in je NAS of Home Server zorgt er in ieder geval voor dat je collectie is beveiligd tegen een harddisk crash. Tegen flaters als het per ongeluk verwijderen van bestanden ben je dan dus niet beveiligd.</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RAID 3</a:t>
            </a:r>
          </a:p>
          <a:p>
            <a:r>
              <a:rPr lang="nl-NL" sz="1200" b="0" i="0" u="none" strike="noStrike" kern="1200" dirty="0">
                <a:solidFill>
                  <a:schemeClr val="tx1"/>
                </a:solidFill>
                <a:effectLst/>
                <a:latin typeface="+mn-lt"/>
                <a:ea typeface="+mn-ea"/>
                <a:cs typeface="+mn-cs"/>
              </a:rPr>
              <a:t>Met RAID 0+1 en RAID 1+0 heb je dus een combinatie van hogere snelheid en verbeterde betrouwbaarheid. Maar RAID 0+1 en 1+0 hebben net als RAID 1 één groot nadeel: je verliest de helft van je opslagcapaciteit. Bij zes schijven van 1 TB hou je maar 3 TB over. Dat vinden velen toch zonde van hun kostbare investering in schrijfruimte. Gelukkig zijn er slimmere RAID-varianten, zij het dat ook die hun specifieke nadelen hebben: RAID 3, 5 en 6.</a:t>
            </a:r>
          </a:p>
          <a:p>
            <a:r>
              <a:rPr lang="nl-NL" sz="1200" b="0" i="0" u="none" strike="noStrike" kern="1200" dirty="0">
                <a:solidFill>
                  <a:schemeClr val="tx1"/>
                </a:solidFill>
                <a:effectLst/>
                <a:latin typeface="+mn-lt"/>
                <a:ea typeface="+mn-ea"/>
                <a:cs typeface="+mn-cs"/>
              </a:rPr>
              <a:t>Voor een RAID 3 array heb je minstens 3 harddisks nodig, maar het werkt ook met vier, vijf of meer schijven. Alle data wordt bij RAID 3 middels </a:t>
            </a:r>
            <a:r>
              <a:rPr lang="nl-NL" sz="1200" b="0" i="0" u="none" strike="noStrike" kern="1200" dirty="0" err="1">
                <a:solidFill>
                  <a:schemeClr val="tx1"/>
                </a:solidFill>
                <a:effectLst/>
                <a:latin typeface="+mn-lt"/>
                <a:ea typeface="+mn-ea"/>
                <a:cs typeface="+mn-cs"/>
              </a:rPr>
              <a:t>striping</a:t>
            </a:r>
            <a:r>
              <a:rPr lang="nl-NL" sz="1200" b="0" i="0" u="none" strike="noStrike" kern="1200" dirty="0">
                <a:solidFill>
                  <a:schemeClr val="tx1"/>
                </a:solidFill>
                <a:effectLst/>
                <a:latin typeface="+mn-lt"/>
                <a:ea typeface="+mn-ea"/>
                <a:cs typeface="+mn-cs"/>
              </a:rPr>
              <a:t> weggeschreven naar alle in het array aanwezige schijven op één na. Op die laatste schijf wordt zogenaamde </a:t>
            </a:r>
            <a:r>
              <a:rPr lang="nl-NL" sz="1200" b="0" i="1" u="none" strike="noStrike" kern="1200" dirty="0" err="1">
                <a:solidFill>
                  <a:schemeClr val="tx1"/>
                </a:solidFill>
                <a:effectLst/>
                <a:latin typeface="+mn-lt"/>
                <a:ea typeface="+mn-ea"/>
                <a:cs typeface="+mn-cs"/>
              </a:rPr>
              <a:t>parity</a:t>
            </a:r>
            <a:r>
              <a:rPr lang="nl-NL" sz="1200" b="0" i="1" u="none" strike="noStrike" kern="1200" dirty="0">
                <a:solidFill>
                  <a:schemeClr val="tx1"/>
                </a:solidFill>
                <a:effectLst/>
                <a:latin typeface="+mn-lt"/>
                <a:ea typeface="+mn-ea"/>
                <a:cs typeface="+mn-cs"/>
              </a:rPr>
              <a:t>-</a:t>
            </a:r>
            <a:r>
              <a:rPr lang="nl-NL" sz="1200" b="0" i="0" u="none" strike="noStrike" kern="1200" dirty="0">
                <a:solidFill>
                  <a:schemeClr val="tx1"/>
                </a:solidFill>
                <a:effectLst/>
                <a:latin typeface="+mn-lt"/>
                <a:ea typeface="+mn-ea"/>
                <a:cs typeface="+mn-cs"/>
              </a:rPr>
              <a:t>informatie opgeslagen. Dankzij deze informatie kan de data van iedere willekeurige schijf in het array opnieuw opgebouwd worden als deze crasht. Net als RAID 1 biedt dus ook RAID 3 beveiliging tegen het verlies van data bij een harddisk crash. Het grote voordeel is echter dat je veel minder capaciteit verliest: er is altijd slechts één schijf benodigd voor de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 en dat betekent dus hoe meer schijven in je RAID 3 array, hoe minder capaciteit je relatief kwijt bent. Een RAID 3 array van drie 1 TB harddisks biedt 2 TB </a:t>
            </a:r>
            <a:r>
              <a:rPr lang="nl-NL" sz="1200" b="0" i="0" u="none" strike="noStrike" kern="1200" dirty="0" err="1">
                <a:solidFill>
                  <a:schemeClr val="tx1"/>
                </a:solidFill>
                <a:effectLst/>
                <a:latin typeface="+mn-lt"/>
                <a:ea typeface="+mn-ea"/>
                <a:cs typeface="+mn-cs"/>
              </a:rPr>
              <a:t>capacitieit</a:t>
            </a:r>
            <a:r>
              <a:rPr lang="nl-NL" sz="1200" b="0" i="0" u="none" strike="noStrike" kern="1200" dirty="0">
                <a:solidFill>
                  <a:schemeClr val="tx1"/>
                </a:solidFill>
                <a:effectLst/>
                <a:latin typeface="+mn-lt"/>
                <a:ea typeface="+mn-ea"/>
                <a:cs typeface="+mn-cs"/>
              </a:rPr>
              <a:t>, want (3 – 1) x 1 TB = 2 TB. Een RAID 3 array van vijf 1 TB harddisks biedt 4 TB capaciteit, (5 – 1) x 1 TB = 4 TB. In het eerste geval verlies je 33% capaciteit, in het tweede voorbeeld slechts 20%; een stuk beter dan de 50% die je verliest bij RAID 1. RAID 3 heeft nog een voordeel: aangezien alle data net als bij RAID 0 verdeeld staat over meerdere schijven, gaat het lezen net als bij RAID 0 veel sneller dan met een losse harddisk. Het wegschrijven van data gaat in de praktijk echter wel wat langzamer, aangezien de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-informatie berekend moet worden. Onderstaande afbeelding toont hoe RAID 3 te werk gaat in een array met drie schijven.</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RAID 5 en 6</a:t>
            </a:r>
          </a:p>
          <a:p>
            <a:r>
              <a:rPr lang="nl-NL" sz="1200" b="0" i="0" u="none" strike="noStrike" kern="1200" dirty="0">
                <a:solidFill>
                  <a:schemeClr val="tx1"/>
                </a:solidFill>
                <a:effectLst/>
                <a:latin typeface="+mn-lt"/>
                <a:ea typeface="+mn-ea"/>
                <a:cs typeface="+mn-cs"/>
              </a:rPr>
              <a:t>RAID 5 heeft precies dezelfde eigenschappen als RAID 3, maar heeft een ietwat andere implementatie. In plaats van alle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 informatie op één schijf te plaatsen, wordt de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 verdeeld over alle schijven in het array. Op iedere positie op de harddisk staat op één van de schijven de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-informatie behorende bij de data die bij de andere schijven op dezelfde positie staat. Hoewel de implementatie van RAID 5 iets mooier is, maakt het functioneel weinig uit of je nu RAID 3 of RAID 5 gebruikt. In vrijwel alle moderne RAID-controller is RAID 3 overigens geen beschikbare optie meer, maar kun je wel voor RAID 5 kiezen.</a:t>
            </a:r>
          </a:p>
          <a:p>
            <a:r>
              <a:rPr lang="nl-NL" sz="1200" b="0" i="0" u="none" strike="noStrike" kern="1200" dirty="0">
                <a:solidFill>
                  <a:schemeClr val="tx1"/>
                </a:solidFill>
                <a:effectLst/>
                <a:latin typeface="+mn-lt"/>
                <a:ea typeface="+mn-ea"/>
                <a:cs typeface="+mn-cs"/>
              </a:rPr>
              <a:t>Bij een RAID 5 array kan ongeacht het aantal schijven altijd één willekeurige schijf sneuvelen en is al je data veilig. Wie daar nog geen goed gevoel bij krijgt, kan ook kiezen voor RAID 6. Bij dat type wordt een andere vorm van </a:t>
            </a:r>
            <a:r>
              <a:rPr lang="nl-NL" sz="1200" b="0" i="0" u="none" strike="noStrike" kern="1200" dirty="0" err="1">
                <a:solidFill>
                  <a:schemeClr val="tx1"/>
                </a:solidFill>
                <a:effectLst/>
                <a:latin typeface="+mn-lt"/>
                <a:ea typeface="+mn-ea"/>
                <a:cs typeface="+mn-cs"/>
              </a:rPr>
              <a:t>parity</a:t>
            </a:r>
            <a:r>
              <a:rPr lang="nl-NL" sz="1200" b="0" i="0" u="none" strike="noStrike" kern="1200" dirty="0">
                <a:solidFill>
                  <a:schemeClr val="tx1"/>
                </a:solidFill>
                <a:effectLst/>
                <a:latin typeface="+mn-lt"/>
                <a:ea typeface="+mn-ea"/>
                <a:cs typeface="+mn-cs"/>
              </a:rPr>
              <a:t> altijd op twee schijven weggeschreven. Bij RAID 6 kunnen zodoende altijd twee willekeurige schijven kapot gaan zonder dat je data kwijt raakt. RAID 6 is mogelijk vanaf vier schijven, maar wordt voornamelijk ingezet bij arrays van vijf schijven of meer. Immers: bij een RAID 6 array van vier schijven had je net zo goed RAID 1+0 kunnen gebruiken.</a:t>
            </a:r>
          </a:p>
          <a:p>
            <a:endParaRPr lang="nl-NL" sz="1200" b="0" i="0" u="none" strike="noStrike" kern="1200" dirty="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5</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7</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D58C16E6-F03D-4E8D-8C3B-4BBD3E16999A}"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nl-NL"/>
              <a:t>Klik om de stijl te bewerken</a:t>
            </a:r>
            <a:endParaRPr kumimoji="0" lang="en-US"/>
          </a:p>
        </p:txBody>
      </p:sp>
      <p:sp>
        <p:nvSpPr>
          <p:cNvPr id="9" name="O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a:t>Klik om het opmaakprofiel van de modelondertitel te bewerken</a:t>
            </a:r>
            <a:endParaRPr kumimoji="0" lang="en-US"/>
          </a:p>
        </p:txBody>
      </p:sp>
      <p:sp>
        <p:nvSpPr>
          <p:cNvPr id="28" name="Tijdelijke aanduiding voor datum 27"/>
          <p:cNvSpPr>
            <a:spLocks noGrp="1"/>
          </p:cNvSpPr>
          <p:nvPr>
            <p:ph type="dt" sz="half" idx="10"/>
          </p:nvPr>
        </p:nvSpPr>
        <p:spPr bwMode="auto">
          <a:xfrm rot="5400000">
            <a:off x="7764621" y="1174097"/>
            <a:ext cx="2286000" cy="381000"/>
          </a:xfrm>
        </p:spPr>
        <p:txBody>
          <a:bodyPr/>
          <a:lstStyle/>
          <a:p>
            <a:fld id="{6BA61E8E-9CF8-454B-ABDC-7664BB11290D}" type="datetime1">
              <a:rPr lang="nl-NL" smtClean="0"/>
              <a:pPr/>
              <a:t>7-6-2018</a:t>
            </a:fld>
            <a:endParaRPr lang="nl-NL"/>
          </a:p>
        </p:txBody>
      </p:sp>
      <p:sp>
        <p:nvSpPr>
          <p:cNvPr id="17" name="Tijdelijke aanduiding voor voettekst 16"/>
          <p:cNvSpPr>
            <a:spLocks noGrp="1"/>
          </p:cNvSpPr>
          <p:nvPr>
            <p:ph type="ftr" sz="quarter" idx="11"/>
          </p:nvPr>
        </p:nvSpPr>
        <p:spPr bwMode="auto">
          <a:xfrm rot="5400000">
            <a:off x="7077269" y="4181669"/>
            <a:ext cx="3657600" cy="384048"/>
          </a:xfrm>
        </p:spPr>
        <p:txBody>
          <a:bodyPr/>
          <a:lstStyle/>
          <a:p>
            <a:r>
              <a:rPr lang="nl-NL"/>
              <a:t>Back-up: Hoe back-up ik mijn gegevens op de juiste manier?</a:t>
            </a:r>
          </a:p>
        </p:txBody>
      </p:sp>
      <p:sp>
        <p:nvSpPr>
          <p:cNvPr id="10" name="Rechthoe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hoe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hthoe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hoe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 verbindingslijn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e verbindingslijn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echte verbindingslijn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echte verbindingslijn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echte verbindingslijn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echte verbindingslijn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hthoe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Tijdelijke aanduiding voor dianummer 28"/>
          <p:cNvSpPr>
            <a:spLocks noGrp="1"/>
          </p:cNvSpPr>
          <p:nvPr>
            <p:ph type="sldNum" sz="quarter" idx="12"/>
          </p:nvPr>
        </p:nvSpPr>
        <p:spPr bwMode="auto">
          <a:xfrm>
            <a:off x="1325544" y="4928702"/>
            <a:ext cx="609600" cy="517524"/>
          </a:xfrm>
        </p:spPr>
        <p:txBody>
          <a:bodyPr/>
          <a:lstStyle/>
          <a:p>
            <a:fld id="{C0DCB1F0-8229-4DB1-9B78-4AA5D28F4122}" type="slidenum">
              <a:rPr lang="nl-NL" smtClean="0"/>
              <a:pPr/>
              <a:t>‹nr.›</a:t>
            </a:fld>
            <a:endParaRPr lang="nl-NL"/>
          </a:p>
        </p:txBody>
      </p:sp>
    </p:spTree>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E819113F-92B0-488B-8992-949AFDBB515C}" type="datetime1">
              <a:rPr lang="nl-NL" smtClean="0"/>
              <a:pPr/>
              <a:t>7-6-2018</a:t>
            </a:fld>
            <a:endParaRPr lang="nl-NL"/>
          </a:p>
        </p:txBody>
      </p:sp>
      <p:sp>
        <p:nvSpPr>
          <p:cNvPr id="5" name="Tijdelijke aanduiding voor voettekst 4"/>
          <p:cNvSpPr>
            <a:spLocks noGrp="1"/>
          </p:cNvSpPr>
          <p:nvPr>
            <p:ph type="ftr" sz="quarter" idx="11"/>
          </p:nvPr>
        </p:nvSpPr>
        <p:spPr/>
        <p:txBody>
          <a:bodyPr/>
          <a:lstStyle/>
          <a:p>
            <a:r>
              <a:rPr lang="nl-NL"/>
              <a:t>Back-up: Hoe back-up ik mijn gegevens op de juiste manier?</a:t>
            </a:r>
          </a:p>
        </p:txBody>
      </p:sp>
      <p:sp>
        <p:nvSpPr>
          <p:cNvPr id="6" name="Tijdelijke aanduiding voor dianummer 5"/>
          <p:cNvSpPr>
            <a:spLocks noGrp="1"/>
          </p:cNvSpPr>
          <p:nvPr>
            <p:ph type="sldNum" sz="quarter" idx="12"/>
          </p:nvPr>
        </p:nvSpPr>
        <p:spPr/>
        <p:txBody>
          <a:bodyPr/>
          <a:lstStyle/>
          <a:p>
            <a:fld id="{C0DCB1F0-8229-4DB1-9B78-4AA5D28F4122}" type="slidenum">
              <a:rPr lang="nl-NL" smtClean="0"/>
              <a:pPr/>
              <a:t>‹nr.›</a:t>
            </a:fld>
            <a:endParaRPr lang="nl-NL"/>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9"/>
            <a:ext cx="1676400" cy="5851525"/>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5B34CF29-B084-4362-96CD-A249B5CE2B10}" type="datetime1">
              <a:rPr lang="nl-NL" smtClean="0"/>
              <a:pPr/>
              <a:t>7-6-2018</a:t>
            </a:fld>
            <a:endParaRPr lang="nl-NL"/>
          </a:p>
        </p:txBody>
      </p:sp>
      <p:sp>
        <p:nvSpPr>
          <p:cNvPr id="5" name="Tijdelijke aanduiding voor voettekst 4"/>
          <p:cNvSpPr>
            <a:spLocks noGrp="1"/>
          </p:cNvSpPr>
          <p:nvPr>
            <p:ph type="ftr" sz="quarter" idx="11"/>
          </p:nvPr>
        </p:nvSpPr>
        <p:spPr/>
        <p:txBody>
          <a:bodyPr/>
          <a:lstStyle/>
          <a:p>
            <a:r>
              <a:rPr lang="nl-NL"/>
              <a:t>Back-up: Hoe back-up ik mijn gegevens op de juiste manier?</a:t>
            </a:r>
          </a:p>
        </p:txBody>
      </p:sp>
      <p:sp>
        <p:nvSpPr>
          <p:cNvPr id="6" name="Tijdelijke aanduiding voor dianummer 5"/>
          <p:cNvSpPr>
            <a:spLocks noGrp="1"/>
          </p:cNvSpPr>
          <p:nvPr>
            <p:ph type="sldNum" sz="quarter" idx="12"/>
          </p:nvPr>
        </p:nvSpPr>
        <p:spPr/>
        <p:txBody>
          <a:bodyPr/>
          <a:lstStyle/>
          <a:p>
            <a:fld id="{C0DCB1F0-8229-4DB1-9B78-4AA5D28F4122}" type="slidenum">
              <a:rPr lang="nl-NL" smtClean="0"/>
              <a:pPr/>
              <a:t>‹nr.›</a:t>
            </a:fld>
            <a:endParaRPr lang="nl-NL"/>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8" name="Tijdelijke aanduiding voor inhoud 7"/>
          <p:cNvSpPr>
            <a:spLocks noGrp="1"/>
          </p:cNvSpPr>
          <p:nvPr>
            <p:ph sz="quarter" idx="1"/>
          </p:nvPr>
        </p:nvSpPr>
        <p:spPr>
          <a:xfrm>
            <a:off x="457200" y="1600200"/>
            <a:ext cx="7467600" cy="4873752"/>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4"/>
          </p:nvPr>
        </p:nvSpPr>
        <p:spPr/>
        <p:txBody>
          <a:bodyPr rtlCol="0"/>
          <a:lstStyle/>
          <a:p>
            <a:fld id="{99AA198B-CEFD-4403-8AE8-DB3DE6402786}" type="datetime1">
              <a:rPr lang="nl-NL" smtClean="0"/>
              <a:pPr/>
              <a:t>7-6-2018</a:t>
            </a:fld>
            <a:endParaRPr lang="nl-NL"/>
          </a:p>
        </p:txBody>
      </p:sp>
      <p:sp>
        <p:nvSpPr>
          <p:cNvPr id="9" name="Tijdelijke aanduiding voor dianummer 8"/>
          <p:cNvSpPr>
            <a:spLocks noGrp="1"/>
          </p:cNvSpPr>
          <p:nvPr>
            <p:ph type="sldNum" sz="quarter" idx="15"/>
          </p:nvPr>
        </p:nvSpPr>
        <p:spPr/>
        <p:txBody>
          <a:bodyPr rtlCol="0"/>
          <a:lstStyle/>
          <a:p>
            <a:fld id="{C0DCB1F0-8229-4DB1-9B78-4AA5D28F4122}" type="slidenum">
              <a:rPr lang="nl-NL" smtClean="0"/>
              <a:pPr/>
              <a:t>‹nr.›</a:t>
            </a:fld>
            <a:endParaRPr lang="nl-NL"/>
          </a:p>
        </p:txBody>
      </p:sp>
      <p:sp>
        <p:nvSpPr>
          <p:cNvPr id="10" name="Tijdelijke aanduiding voor voettekst 9"/>
          <p:cNvSpPr>
            <a:spLocks noGrp="1"/>
          </p:cNvSpPr>
          <p:nvPr>
            <p:ph type="ftr" sz="quarter" idx="16"/>
          </p:nvPr>
        </p:nvSpPr>
        <p:spPr/>
        <p:txBody>
          <a:bodyPr rtlCol="0"/>
          <a:lstStyle/>
          <a:p>
            <a:r>
              <a:rPr lang="nl-NL"/>
              <a:t>Back-up: Hoe back-up ik mijn gegevens op de juiste manier?</a:t>
            </a: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nl-NL"/>
              <a:t>Klik om de stijl te bewerken</a:t>
            </a:r>
            <a:endParaRPr kumimoji="0" lang="en-US"/>
          </a:p>
        </p:txBody>
      </p:sp>
      <p:sp>
        <p:nvSpPr>
          <p:cNvPr id="3" name="Tijdelijke aanduiding voor teks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bwMode="auto">
          <a:xfrm rot="5400000">
            <a:off x="7763256" y="1170432"/>
            <a:ext cx="2286000" cy="381000"/>
          </a:xfrm>
        </p:spPr>
        <p:txBody>
          <a:bodyPr/>
          <a:lstStyle/>
          <a:p>
            <a:fld id="{2A70C155-7210-4954-BCBB-82149C9ED00D}" type="datetime1">
              <a:rPr lang="nl-NL" smtClean="0"/>
              <a:pPr/>
              <a:t>7-6-2018</a:t>
            </a:fld>
            <a:endParaRPr lang="nl-NL"/>
          </a:p>
        </p:txBody>
      </p:sp>
      <p:sp>
        <p:nvSpPr>
          <p:cNvPr id="5" name="Tijdelijke aanduiding voor voettekst 4"/>
          <p:cNvSpPr>
            <a:spLocks noGrp="1"/>
          </p:cNvSpPr>
          <p:nvPr>
            <p:ph type="ftr" sz="quarter" idx="11"/>
          </p:nvPr>
        </p:nvSpPr>
        <p:spPr bwMode="auto">
          <a:xfrm rot="5400000">
            <a:off x="7077456" y="4178808"/>
            <a:ext cx="3657600" cy="384048"/>
          </a:xfrm>
        </p:spPr>
        <p:txBody>
          <a:bodyPr/>
          <a:lstStyle/>
          <a:p>
            <a:r>
              <a:rPr lang="nl-NL"/>
              <a:t>Back-up: Hoe back-up ik mijn gegevens op de juiste manier?</a:t>
            </a:r>
          </a:p>
        </p:txBody>
      </p:sp>
      <p:sp>
        <p:nvSpPr>
          <p:cNvPr id="9" name="Rechthoe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hoe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 verbindingslijn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echte verbindingslijn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echte verbindingslijn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echte verbindingslijn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echte verbindingslijn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hoe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hte verbindingslijn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ijdelijke aanduiding voor dianummer 5"/>
          <p:cNvSpPr>
            <a:spLocks noGrp="1"/>
          </p:cNvSpPr>
          <p:nvPr>
            <p:ph type="sldNum" sz="quarter" idx="12"/>
          </p:nvPr>
        </p:nvSpPr>
        <p:spPr bwMode="auto">
          <a:xfrm>
            <a:off x="1340616" y="4928702"/>
            <a:ext cx="609600" cy="517524"/>
          </a:xfrm>
        </p:spPr>
        <p:txBody>
          <a:bodyPr/>
          <a:lstStyle/>
          <a:p>
            <a:fld id="{C0DCB1F0-8229-4DB1-9B78-4AA5D28F4122}" type="slidenum">
              <a:rPr lang="nl-NL" smtClean="0"/>
              <a:pPr/>
              <a:t>‹nr.›</a:t>
            </a:fld>
            <a:endParaRPr lang="nl-NL"/>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5" name="Tijdelijke aanduiding voor datum 4"/>
          <p:cNvSpPr>
            <a:spLocks noGrp="1"/>
          </p:cNvSpPr>
          <p:nvPr>
            <p:ph type="dt" sz="half" idx="10"/>
          </p:nvPr>
        </p:nvSpPr>
        <p:spPr/>
        <p:txBody>
          <a:bodyPr/>
          <a:lstStyle/>
          <a:p>
            <a:fld id="{8AC13783-B790-4E14-B2CF-5D3DDC0856C2}" type="datetime1">
              <a:rPr lang="nl-NL" smtClean="0"/>
              <a:pPr/>
              <a:t>7-6-2018</a:t>
            </a:fld>
            <a:endParaRPr lang="nl-NL"/>
          </a:p>
        </p:txBody>
      </p:sp>
      <p:sp>
        <p:nvSpPr>
          <p:cNvPr id="6" name="Tijdelijke aanduiding voor voettekst 5"/>
          <p:cNvSpPr>
            <a:spLocks noGrp="1"/>
          </p:cNvSpPr>
          <p:nvPr>
            <p:ph type="ftr" sz="quarter" idx="11"/>
          </p:nvPr>
        </p:nvSpPr>
        <p:spPr/>
        <p:txBody>
          <a:bodyPr/>
          <a:lstStyle/>
          <a:p>
            <a:r>
              <a:rPr lang="nl-NL"/>
              <a:t>Back-up: Hoe back-up ik mijn gegevens op de juiste manier?</a:t>
            </a:r>
          </a:p>
        </p:txBody>
      </p:sp>
      <p:sp>
        <p:nvSpPr>
          <p:cNvPr id="7" name="Tijdelijke aanduiding voor dianummer 6"/>
          <p:cNvSpPr>
            <a:spLocks noGrp="1"/>
          </p:cNvSpPr>
          <p:nvPr>
            <p:ph type="sldNum" sz="quarter" idx="12"/>
          </p:nvPr>
        </p:nvSpPr>
        <p:spPr/>
        <p:txBody>
          <a:bodyPr/>
          <a:lstStyle/>
          <a:p>
            <a:fld id="{C0DCB1F0-8229-4DB1-9B78-4AA5D28F4122}" type="slidenum">
              <a:rPr lang="nl-NL" smtClean="0"/>
              <a:pPr/>
              <a:t>‹nr.›</a:t>
            </a:fld>
            <a:endParaRPr lang="nl-NL"/>
          </a:p>
        </p:txBody>
      </p:sp>
      <p:sp>
        <p:nvSpPr>
          <p:cNvPr id="9" name="Tijdelijke aanduiding voor inhoud 8"/>
          <p:cNvSpPr>
            <a:spLocks noGrp="1"/>
          </p:cNvSpPr>
          <p:nvPr>
            <p:ph sz="quarter" idx="1"/>
          </p:nvPr>
        </p:nvSpPr>
        <p:spPr>
          <a:xfrm>
            <a:off x="457200" y="1600200"/>
            <a:ext cx="3657600" cy="4572000"/>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11" name="Tijdelijke aanduiding voor inhoud 10"/>
          <p:cNvSpPr>
            <a:spLocks noGrp="1"/>
          </p:cNvSpPr>
          <p:nvPr>
            <p:ph sz="quarter" idx="2"/>
          </p:nvPr>
        </p:nvSpPr>
        <p:spPr>
          <a:xfrm>
            <a:off x="4270248" y="1600200"/>
            <a:ext cx="3657600" cy="4572000"/>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nl-NL"/>
              <a:t>Klik om de stijl te bewerken</a:t>
            </a:r>
            <a:endParaRPr kumimoji="0" lang="en-US"/>
          </a:p>
        </p:txBody>
      </p:sp>
      <p:sp>
        <p:nvSpPr>
          <p:cNvPr id="7" name="Tijdelijke aanduiding voor datum 6"/>
          <p:cNvSpPr>
            <a:spLocks noGrp="1"/>
          </p:cNvSpPr>
          <p:nvPr>
            <p:ph type="dt" sz="half" idx="10"/>
          </p:nvPr>
        </p:nvSpPr>
        <p:spPr/>
        <p:txBody>
          <a:bodyPr/>
          <a:lstStyle/>
          <a:p>
            <a:fld id="{CDC7CE32-F827-46F3-B02E-7D5B369FFD38}" type="datetime1">
              <a:rPr lang="nl-NL" smtClean="0"/>
              <a:pPr/>
              <a:t>7-6-2018</a:t>
            </a:fld>
            <a:endParaRPr lang="nl-NL"/>
          </a:p>
        </p:txBody>
      </p:sp>
      <p:sp>
        <p:nvSpPr>
          <p:cNvPr id="8" name="Tijdelijke aanduiding voor voettekst 7"/>
          <p:cNvSpPr>
            <a:spLocks noGrp="1"/>
          </p:cNvSpPr>
          <p:nvPr>
            <p:ph type="ftr" sz="quarter" idx="11"/>
          </p:nvPr>
        </p:nvSpPr>
        <p:spPr/>
        <p:txBody>
          <a:bodyPr/>
          <a:lstStyle/>
          <a:p>
            <a:r>
              <a:rPr lang="nl-NL"/>
              <a:t>Back-up: Hoe back-up ik mijn gegevens op de juiste manier?</a:t>
            </a:r>
          </a:p>
        </p:txBody>
      </p:sp>
      <p:sp>
        <p:nvSpPr>
          <p:cNvPr id="9" name="Tijdelijke aanduiding voor dianummer 8"/>
          <p:cNvSpPr>
            <a:spLocks noGrp="1"/>
          </p:cNvSpPr>
          <p:nvPr>
            <p:ph type="sldNum" sz="quarter" idx="12"/>
          </p:nvPr>
        </p:nvSpPr>
        <p:spPr/>
        <p:txBody>
          <a:bodyPr/>
          <a:lstStyle/>
          <a:p>
            <a:fld id="{C0DCB1F0-8229-4DB1-9B78-4AA5D28F4122}" type="slidenum">
              <a:rPr lang="nl-NL" smtClean="0"/>
              <a:pPr/>
              <a:t>‹nr.›</a:t>
            </a:fld>
            <a:endParaRPr lang="nl-NL"/>
          </a:p>
        </p:txBody>
      </p:sp>
      <p:sp>
        <p:nvSpPr>
          <p:cNvPr id="11" name="Tijdelijke aanduiding voor inhoud 10"/>
          <p:cNvSpPr>
            <a:spLocks noGrp="1"/>
          </p:cNvSpPr>
          <p:nvPr>
            <p:ph sz="quarter" idx="2"/>
          </p:nvPr>
        </p:nvSpPr>
        <p:spPr>
          <a:xfrm>
            <a:off x="457200" y="2362200"/>
            <a:ext cx="3657600" cy="3886200"/>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13" name="Tijdelijke aanduiding voor inhoud 12"/>
          <p:cNvSpPr>
            <a:spLocks noGrp="1"/>
          </p:cNvSpPr>
          <p:nvPr>
            <p:ph sz="quarter" idx="4"/>
          </p:nvPr>
        </p:nvSpPr>
        <p:spPr>
          <a:xfrm>
            <a:off x="4371975" y="2362200"/>
            <a:ext cx="3657600" cy="3886200"/>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12" name="Tijdelijke aanduiding voor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nl-NL"/>
              <a:t>Klik om de modelstijlen te bewerken</a:t>
            </a:r>
          </a:p>
        </p:txBody>
      </p:sp>
      <p:sp>
        <p:nvSpPr>
          <p:cNvPr id="14" name="Tijdelijke aanduiding voor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nl-NL"/>
              <a:t>Klik om de modelstijlen te bewerken</a:t>
            </a: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6" name="Tijdelijke aanduiding voor datum 5"/>
          <p:cNvSpPr>
            <a:spLocks noGrp="1"/>
          </p:cNvSpPr>
          <p:nvPr>
            <p:ph type="dt" sz="half" idx="10"/>
          </p:nvPr>
        </p:nvSpPr>
        <p:spPr/>
        <p:txBody>
          <a:bodyPr rtlCol="0"/>
          <a:lstStyle/>
          <a:p>
            <a:fld id="{2399D856-83D3-4431-ADB3-DEE0C8829DC8}" type="datetime1">
              <a:rPr lang="nl-NL" smtClean="0"/>
              <a:pPr/>
              <a:t>7-6-2018</a:t>
            </a:fld>
            <a:endParaRPr lang="nl-NL"/>
          </a:p>
        </p:txBody>
      </p:sp>
      <p:sp>
        <p:nvSpPr>
          <p:cNvPr id="7" name="Tijdelijke aanduiding voor dianummer 6"/>
          <p:cNvSpPr>
            <a:spLocks noGrp="1"/>
          </p:cNvSpPr>
          <p:nvPr>
            <p:ph type="sldNum" sz="quarter" idx="11"/>
          </p:nvPr>
        </p:nvSpPr>
        <p:spPr/>
        <p:txBody>
          <a:bodyPr rtlCol="0"/>
          <a:lstStyle/>
          <a:p>
            <a:fld id="{C0DCB1F0-8229-4DB1-9B78-4AA5D28F4122}" type="slidenum">
              <a:rPr lang="nl-NL" smtClean="0"/>
              <a:pPr/>
              <a:t>‹nr.›</a:t>
            </a:fld>
            <a:endParaRPr lang="nl-NL"/>
          </a:p>
        </p:txBody>
      </p:sp>
      <p:sp>
        <p:nvSpPr>
          <p:cNvPr id="8" name="Tijdelijke aanduiding voor voettekst 7"/>
          <p:cNvSpPr>
            <a:spLocks noGrp="1"/>
          </p:cNvSpPr>
          <p:nvPr>
            <p:ph type="ftr" sz="quarter" idx="12"/>
          </p:nvPr>
        </p:nvSpPr>
        <p:spPr/>
        <p:txBody>
          <a:bodyPr rtlCol="0"/>
          <a:lstStyle/>
          <a:p>
            <a:r>
              <a:rPr lang="nl-NL"/>
              <a:t>Back-up: Hoe back-up ik mijn gegevens op de juiste manier?</a:t>
            </a: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DF0EC08-EC68-490F-8581-1A20EBA78E99}" type="datetime1">
              <a:rPr lang="nl-NL" smtClean="0"/>
              <a:pPr/>
              <a:t>7-6-2018</a:t>
            </a:fld>
            <a:endParaRPr lang="nl-NL"/>
          </a:p>
        </p:txBody>
      </p:sp>
      <p:sp>
        <p:nvSpPr>
          <p:cNvPr id="3" name="Tijdelijke aanduiding voor voettekst 2"/>
          <p:cNvSpPr>
            <a:spLocks noGrp="1"/>
          </p:cNvSpPr>
          <p:nvPr>
            <p:ph type="ftr" sz="quarter" idx="11"/>
          </p:nvPr>
        </p:nvSpPr>
        <p:spPr/>
        <p:txBody>
          <a:bodyPr/>
          <a:lstStyle/>
          <a:p>
            <a:r>
              <a:rPr lang="nl-NL"/>
              <a:t>Back-up: Hoe back-up ik mijn gegevens op de juiste manier?</a:t>
            </a:r>
          </a:p>
        </p:txBody>
      </p:sp>
      <p:sp>
        <p:nvSpPr>
          <p:cNvPr id="4" name="Tijdelijke aanduiding voor dianummer 3"/>
          <p:cNvSpPr>
            <a:spLocks noGrp="1"/>
          </p:cNvSpPr>
          <p:nvPr>
            <p:ph type="sldNum" sz="quarter" idx="12"/>
          </p:nvPr>
        </p:nvSpPr>
        <p:spPr/>
        <p:txBody>
          <a:bodyPr/>
          <a:lstStyle/>
          <a:p>
            <a:fld id="{C0DCB1F0-8229-4DB1-9B78-4AA5D28F4122}" type="slidenum">
              <a:rPr lang="nl-NL" smtClean="0"/>
              <a:pPr/>
              <a:t>‹nr.›</a:t>
            </a:fld>
            <a:endParaRPr lang="nl-NL"/>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1">
        <a:schemeClr val="bg1"/>
      </p:bgRef>
    </p:bg>
    <p:spTree>
      <p:nvGrpSpPr>
        <p:cNvPr id="1" name=""/>
        <p:cNvGrpSpPr/>
        <p:nvPr/>
      </p:nvGrpSpPr>
      <p:grpSpPr>
        <a:xfrm>
          <a:off x="0" y="0"/>
          <a:ext cx="0" cy="0"/>
          <a:chOff x="0" y="0"/>
          <a:chExt cx="0" cy="0"/>
        </a:xfrm>
      </p:grpSpPr>
      <p:sp>
        <p:nvSpPr>
          <p:cNvPr id="10" name="Rechte verbindingslijn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nl-NL"/>
              <a:t>Klik om de stijl te bewerken</a:t>
            </a:r>
            <a:endParaRPr kumimoji="0" lang="en-US"/>
          </a:p>
        </p:txBody>
      </p:sp>
      <p:sp>
        <p:nvSpPr>
          <p:cNvPr id="3" name="Tijdelijke aanduiding voor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nl-NL"/>
              <a:t>Klik om de modelstijlen te bewerken</a:t>
            </a:r>
          </a:p>
        </p:txBody>
      </p:sp>
      <p:sp>
        <p:nvSpPr>
          <p:cNvPr id="8" name="Rechte verbindingslijn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echte verbindingslijn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hte verbindingslijn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hthoe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 verbindingslijn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Tijdelijke aanduiding voor inhoud 17"/>
          <p:cNvSpPr>
            <a:spLocks noGrp="1"/>
          </p:cNvSpPr>
          <p:nvPr>
            <p:ph sz="quarter" idx="1"/>
          </p:nvPr>
        </p:nvSpPr>
        <p:spPr>
          <a:xfrm>
            <a:off x="304800" y="274320"/>
            <a:ext cx="5638800" cy="6327648"/>
          </a:xfrm>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21" name="Tijdelijke aanduiding voor datum 20"/>
          <p:cNvSpPr>
            <a:spLocks noGrp="1"/>
          </p:cNvSpPr>
          <p:nvPr>
            <p:ph type="dt" sz="half" idx="14"/>
          </p:nvPr>
        </p:nvSpPr>
        <p:spPr/>
        <p:txBody>
          <a:bodyPr rtlCol="0"/>
          <a:lstStyle/>
          <a:p>
            <a:fld id="{9B9F2551-FF09-4D92-8400-385A3903B8CA}" type="datetime1">
              <a:rPr lang="nl-NL" smtClean="0"/>
              <a:pPr/>
              <a:t>7-6-2018</a:t>
            </a:fld>
            <a:endParaRPr lang="nl-NL"/>
          </a:p>
        </p:txBody>
      </p:sp>
      <p:sp>
        <p:nvSpPr>
          <p:cNvPr id="22" name="Tijdelijke aanduiding voor dianummer 21"/>
          <p:cNvSpPr>
            <a:spLocks noGrp="1"/>
          </p:cNvSpPr>
          <p:nvPr>
            <p:ph type="sldNum" sz="quarter" idx="15"/>
          </p:nvPr>
        </p:nvSpPr>
        <p:spPr/>
        <p:txBody>
          <a:bodyPr rtlCol="0"/>
          <a:lstStyle/>
          <a:p>
            <a:fld id="{C0DCB1F0-8229-4DB1-9B78-4AA5D28F4122}" type="slidenum">
              <a:rPr lang="nl-NL" smtClean="0"/>
              <a:pPr/>
              <a:t>‹nr.›</a:t>
            </a:fld>
            <a:endParaRPr lang="nl-NL"/>
          </a:p>
        </p:txBody>
      </p:sp>
      <p:sp>
        <p:nvSpPr>
          <p:cNvPr id="23" name="Tijdelijke aanduiding voor voettekst 22"/>
          <p:cNvSpPr>
            <a:spLocks noGrp="1"/>
          </p:cNvSpPr>
          <p:nvPr>
            <p:ph type="ftr" sz="quarter" idx="16"/>
          </p:nvPr>
        </p:nvSpPr>
        <p:spPr/>
        <p:txBody>
          <a:bodyPr rtlCol="0"/>
          <a:lstStyle/>
          <a:p>
            <a:r>
              <a:rPr lang="nl-NL"/>
              <a:t>Back-up: Hoe back-up ik mijn gegevens op de juiste manier?</a:t>
            </a:r>
          </a:p>
        </p:txBody>
      </p:sp>
    </p:spTree>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e verbindingslijn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nl-NL"/>
              <a:t>Klik om de stijl te bewerken</a:t>
            </a:r>
            <a:endParaRPr kumimoji="0" lang="en-US"/>
          </a:p>
        </p:txBody>
      </p:sp>
      <p:sp>
        <p:nvSpPr>
          <p:cNvPr id="3" name="Tijdelijke aanduiding voor afbeelding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nl-NL"/>
              <a:t>Klik op het pictogram als u een afbeelding wilt toevoegen</a:t>
            </a:r>
            <a:endParaRPr kumimoji="0" lang="en-US" dirty="0"/>
          </a:p>
        </p:txBody>
      </p:sp>
      <p:sp>
        <p:nvSpPr>
          <p:cNvPr id="4" name="Tijdelijke aanduiding voor teks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nl-NL"/>
              <a:t>Klik om de modelstijlen te bewerken</a:t>
            </a:r>
          </a:p>
        </p:txBody>
      </p:sp>
      <p:sp>
        <p:nvSpPr>
          <p:cNvPr id="10" name="Rechte verbindingslijn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hthoe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 verbindingslijn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echte verbindingslijn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echte verbindingslijn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Tijdelijke aanduiding voor datum 16"/>
          <p:cNvSpPr>
            <a:spLocks noGrp="1"/>
          </p:cNvSpPr>
          <p:nvPr>
            <p:ph type="dt" sz="half" idx="10"/>
          </p:nvPr>
        </p:nvSpPr>
        <p:spPr/>
        <p:txBody>
          <a:bodyPr rtlCol="0"/>
          <a:lstStyle/>
          <a:p>
            <a:fld id="{37E861A4-268B-4014-A708-8C289CAE1A67}" type="datetime1">
              <a:rPr lang="nl-NL" smtClean="0"/>
              <a:pPr/>
              <a:t>7-6-2018</a:t>
            </a:fld>
            <a:endParaRPr lang="nl-NL"/>
          </a:p>
        </p:txBody>
      </p:sp>
      <p:sp>
        <p:nvSpPr>
          <p:cNvPr id="18" name="Tijdelijke aanduiding voor dianummer 17"/>
          <p:cNvSpPr>
            <a:spLocks noGrp="1"/>
          </p:cNvSpPr>
          <p:nvPr>
            <p:ph type="sldNum" sz="quarter" idx="11"/>
          </p:nvPr>
        </p:nvSpPr>
        <p:spPr/>
        <p:txBody>
          <a:bodyPr rtlCol="0"/>
          <a:lstStyle/>
          <a:p>
            <a:fld id="{C0DCB1F0-8229-4DB1-9B78-4AA5D28F4122}" type="slidenum">
              <a:rPr lang="nl-NL" smtClean="0"/>
              <a:pPr/>
              <a:t>‹nr.›</a:t>
            </a:fld>
            <a:endParaRPr lang="nl-NL"/>
          </a:p>
        </p:txBody>
      </p:sp>
      <p:sp>
        <p:nvSpPr>
          <p:cNvPr id="21" name="Tijdelijke aanduiding voor voettekst 20"/>
          <p:cNvSpPr>
            <a:spLocks noGrp="1"/>
          </p:cNvSpPr>
          <p:nvPr>
            <p:ph type="ftr" sz="quarter" idx="12"/>
          </p:nvPr>
        </p:nvSpPr>
        <p:spPr/>
        <p:txBody>
          <a:bodyPr rtlCol="0"/>
          <a:lstStyle/>
          <a:p>
            <a:r>
              <a:rPr lang="nl-NL"/>
              <a:t>Back-up: Hoe back-up ik mijn gegevens op de juiste manier?</a:t>
            </a: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hte verbindingslijn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jdelijke aanduiding voor titel 21"/>
          <p:cNvSpPr>
            <a:spLocks noGrp="1"/>
          </p:cNvSpPr>
          <p:nvPr>
            <p:ph type="title"/>
          </p:nvPr>
        </p:nvSpPr>
        <p:spPr>
          <a:xfrm>
            <a:off x="457200" y="274638"/>
            <a:ext cx="7467600" cy="1143000"/>
          </a:xfrm>
          <a:prstGeom prst="rect">
            <a:avLst/>
          </a:prstGeom>
        </p:spPr>
        <p:txBody>
          <a:bodyPr vert="horz" anchor="b">
            <a:normAutofit/>
          </a:bodyPr>
          <a:lstStyle/>
          <a:p>
            <a:r>
              <a:rPr kumimoji="0" lang="nl-NL"/>
              <a:t>Klik om de stijl te bewerken</a:t>
            </a:r>
            <a:endParaRPr kumimoji="0" lang="en-US"/>
          </a:p>
        </p:txBody>
      </p:sp>
      <p:sp>
        <p:nvSpPr>
          <p:cNvPr id="13" name="Tijdelijke aanduiding voor teks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14" name="Tijdelijke aanduiding voor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75B08B2-3CEE-4354-A45B-2D870BF3ABA8}" type="datetime1">
              <a:rPr lang="nl-NL" smtClean="0"/>
              <a:pPr/>
              <a:t>7-6-2018</a:t>
            </a:fld>
            <a:endParaRPr lang="nl-NL"/>
          </a:p>
        </p:txBody>
      </p:sp>
      <p:sp>
        <p:nvSpPr>
          <p:cNvPr id="3" name="Tijdelijke aanduiding voor voettekst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nl-NL"/>
              <a:t>Back-up: Hoe back-up ik mijn gegevens op de juiste manier?</a:t>
            </a:r>
          </a:p>
        </p:txBody>
      </p:sp>
      <p:sp>
        <p:nvSpPr>
          <p:cNvPr id="7" name="Rechte verbindingslijn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echte verbindingslijn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hoe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 verbindingslijn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Tijdelijke aanduiding voor dianumm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0DCB1F0-8229-4DB1-9B78-4AA5D28F4122}"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fade/>
  </p:transition>
  <p:hf hd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https://www.macrium.com/reflectfree" TargetMode="External"/><Relationship Id="rId5" Type="http://schemas.openxmlformats.org/officeDocument/2006/relationships/hyperlink" Target="https://www.schoonepc.nl/nieuwsbrief/automatisch_een_backup_maken.html#syncbackfree"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Back-up</a:t>
            </a:r>
          </a:p>
        </p:txBody>
      </p:sp>
      <p:sp>
        <p:nvSpPr>
          <p:cNvPr id="3" name="Ondertitel 2"/>
          <p:cNvSpPr>
            <a:spLocks noGrp="1"/>
          </p:cNvSpPr>
          <p:nvPr>
            <p:ph type="subTitle" idx="1"/>
          </p:nvPr>
        </p:nvSpPr>
        <p:spPr>
          <a:xfrm>
            <a:off x="2286000" y="5003322"/>
            <a:ext cx="6500842" cy="1371600"/>
          </a:xfrm>
        </p:spPr>
        <p:txBody>
          <a:bodyPr>
            <a:normAutofit lnSpcReduction="10000"/>
          </a:bodyPr>
          <a:lstStyle/>
          <a:p>
            <a:r>
              <a:rPr lang="nl-NL" dirty="0"/>
              <a:t>Hoe back-up ik mijn gegevens op een juiste manier?</a:t>
            </a:r>
          </a:p>
          <a:p>
            <a:endParaRPr lang="nl-NL" dirty="0"/>
          </a:p>
          <a:p>
            <a:r>
              <a:rPr lang="nl-NL" dirty="0"/>
              <a:t>Fred Timmermans</a:t>
            </a:r>
          </a:p>
          <a:p>
            <a:r>
              <a:rPr lang="nl-NL" dirty="0"/>
              <a:t>6 juni 2018</a:t>
            </a:r>
          </a:p>
        </p:txBody>
      </p:sp>
      <p:sp>
        <p:nvSpPr>
          <p:cNvPr id="4" name="Tijdelijke aanduiding voor datum 3"/>
          <p:cNvSpPr>
            <a:spLocks noGrp="1"/>
          </p:cNvSpPr>
          <p:nvPr>
            <p:ph type="dt" sz="half" idx="10"/>
          </p:nvPr>
        </p:nvSpPr>
        <p:spPr/>
        <p:txBody>
          <a:bodyPr/>
          <a:lstStyle/>
          <a:p>
            <a:fld id="{520A8170-595B-43F7-89BD-8C61E6F469C9}" type="datetime1">
              <a:rPr lang="nl-NL" smtClean="0"/>
              <a:pPr/>
              <a:t>7-6-2018</a:t>
            </a:fld>
            <a:endParaRPr lang="nl-NL"/>
          </a:p>
        </p:txBody>
      </p:sp>
      <p:sp>
        <p:nvSpPr>
          <p:cNvPr id="5" name="Tijdelijke aanduiding voor dianummer 4"/>
          <p:cNvSpPr>
            <a:spLocks noGrp="1"/>
          </p:cNvSpPr>
          <p:nvPr>
            <p:ph type="sldNum" sz="quarter" idx="12"/>
          </p:nvPr>
        </p:nvSpPr>
        <p:spPr/>
        <p:txBody>
          <a:bodyPr/>
          <a:lstStyle/>
          <a:p>
            <a:fld id="{C0DCB1F0-8229-4DB1-9B78-4AA5D28F4122}" type="slidenum">
              <a:rPr lang="nl-NL" smtClean="0"/>
              <a:pPr/>
              <a:t>1</a:t>
            </a:fld>
            <a:endParaRPr lang="nl-NL"/>
          </a:p>
        </p:txBody>
      </p:sp>
      <p:sp>
        <p:nvSpPr>
          <p:cNvPr id="6" name="Tijdelijke aanduiding voor voettekst 5"/>
          <p:cNvSpPr>
            <a:spLocks noGrp="1"/>
          </p:cNvSpPr>
          <p:nvPr>
            <p:ph type="ftr" sz="quarter" idx="11"/>
          </p:nvPr>
        </p:nvSpPr>
        <p:spPr/>
        <p:txBody>
          <a:bodyPr/>
          <a:lstStyle/>
          <a:p>
            <a:r>
              <a:rPr lang="nl-NL" dirty="0"/>
              <a:t>Back-up: Hoe back-up ik mijn gegevens op de</a:t>
            </a:r>
            <a:br>
              <a:rPr lang="nl-NL" dirty="0"/>
            </a:br>
            <a:r>
              <a:rPr lang="nl-NL" dirty="0"/>
              <a:t>                juiste manier?</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beste back-up configuratie voor thuisgebruikers</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10</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571472" y="1714488"/>
            <a:ext cx="7494359" cy="3970318"/>
          </a:xfrm>
          <a:prstGeom prst="rect">
            <a:avLst/>
          </a:prstGeom>
          <a:noFill/>
        </p:spPr>
        <p:txBody>
          <a:bodyPr wrap="none" rtlCol="0">
            <a:spAutoFit/>
          </a:bodyPr>
          <a:lstStyle/>
          <a:p>
            <a:r>
              <a:rPr lang="nl-NL" dirty="0"/>
              <a:t>Installatie van besturingsysteem maken we gebruik van de </a:t>
            </a:r>
            <a:br>
              <a:rPr lang="nl-NL" dirty="0"/>
            </a:br>
            <a:r>
              <a:rPr lang="nl-NL" dirty="0"/>
              <a:t>volgende instelleningen:</a:t>
            </a:r>
          </a:p>
          <a:p>
            <a:pPr>
              <a:buFont typeface="Arial" pitchFamily="34" charset="0"/>
              <a:buChar char="•"/>
            </a:pPr>
            <a:r>
              <a:rPr lang="nl-NL" dirty="0"/>
              <a:t> Harde schijf  </a:t>
            </a:r>
            <a:r>
              <a:rPr lang="nl-NL" dirty="0" err="1"/>
              <a:t>partitioneren</a:t>
            </a:r>
            <a:r>
              <a:rPr lang="nl-NL" dirty="0"/>
              <a:t> naar 2 partities of gebruik maken </a:t>
            </a:r>
            <a:br>
              <a:rPr lang="nl-NL" dirty="0"/>
            </a:br>
            <a:r>
              <a:rPr lang="nl-NL" dirty="0"/>
              <a:t>  van 2 harde schijven.</a:t>
            </a:r>
          </a:p>
          <a:p>
            <a:pPr>
              <a:buFont typeface="Arial" pitchFamily="34" charset="0"/>
              <a:buChar char="•"/>
            </a:pPr>
            <a:r>
              <a:rPr lang="nl-NL" dirty="0"/>
              <a:t> Bij Windows gebruik maken van NTFS</a:t>
            </a:r>
          </a:p>
          <a:p>
            <a:pPr>
              <a:buFont typeface="Arial" pitchFamily="34" charset="0"/>
              <a:buChar char="•"/>
            </a:pPr>
            <a:r>
              <a:rPr lang="nl-NL" dirty="0"/>
              <a:t> Installeren van alle drivers</a:t>
            </a:r>
          </a:p>
          <a:p>
            <a:pPr>
              <a:buFont typeface="Arial" pitchFamily="34" charset="0"/>
              <a:buChar char="•"/>
            </a:pPr>
            <a:r>
              <a:rPr lang="nl-NL" dirty="0"/>
              <a:t> Alle updates installeren</a:t>
            </a:r>
          </a:p>
          <a:p>
            <a:pPr>
              <a:buFont typeface="Arial" pitchFamily="34" charset="0"/>
              <a:buChar char="•"/>
            </a:pPr>
            <a:r>
              <a:rPr lang="nl-NL" dirty="0"/>
              <a:t> Installeren van alle programma’s + updates</a:t>
            </a:r>
          </a:p>
          <a:p>
            <a:pPr>
              <a:buFont typeface="Arial" pitchFamily="34" charset="0"/>
              <a:buChar char="•"/>
            </a:pPr>
            <a:r>
              <a:rPr lang="nl-NL" dirty="0"/>
              <a:t> Mijn documenten en profielen opslaan op de Data partitie</a:t>
            </a:r>
          </a:p>
          <a:p>
            <a:pPr>
              <a:buFont typeface="Arial" pitchFamily="34" charset="0"/>
              <a:buChar char="•"/>
            </a:pPr>
            <a:r>
              <a:rPr lang="nl-NL" dirty="0"/>
              <a:t> Het maken van de Image</a:t>
            </a:r>
          </a:p>
          <a:p>
            <a:pPr>
              <a:buFont typeface="Arial" pitchFamily="34" charset="0"/>
              <a:buChar char="•"/>
            </a:pPr>
            <a:r>
              <a:rPr lang="nl-NL" dirty="0"/>
              <a:t> Alle programma’s instellen</a:t>
            </a:r>
          </a:p>
          <a:p>
            <a:pPr>
              <a:buFont typeface="Arial" pitchFamily="34" charset="0"/>
              <a:buChar char="•"/>
            </a:pPr>
            <a:r>
              <a:rPr lang="nl-NL" dirty="0"/>
              <a:t> Volledige back-up instellen maken en toevoegen aan </a:t>
            </a:r>
            <a:r>
              <a:rPr lang="nl-NL" dirty="0" err="1"/>
              <a:t>scheduled</a:t>
            </a:r>
            <a:r>
              <a:rPr lang="nl-NL" dirty="0"/>
              <a:t> </a:t>
            </a:r>
            <a:r>
              <a:rPr lang="nl-NL" dirty="0" err="1"/>
              <a:t>task</a:t>
            </a:r>
            <a:endParaRPr lang="nl-NL" dirty="0"/>
          </a:p>
          <a:p>
            <a:pPr>
              <a:buFont typeface="Arial" pitchFamily="34" charset="0"/>
              <a:buChar char="•"/>
            </a:pPr>
            <a:r>
              <a:rPr lang="nl-NL" dirty="0"/>
              <a:t> Differentiële back-up instellen en toevoegen aan </a:t>
            </a:r>
            <a:r>
              <a:rPr lang="nl-NL" dirty="0" err="1"/>
              <a:t>scheduled</a:t>
            </a:r>
            <a:r>
              <a:rPr lang="nl-NL" dirty="0"/>
              <a:t> </a:t>
            </a:r>
            <a:r>
              <a:rPr lang="nl-NL" dirty="0" err="1"/>
              <a:t>task</a:t>
            </a:r>
            <a:endParaRPr lang="nl-NL" dirty="0"/>
          </a:p>
          <a:p>
            <a:pPr>
              <a:buFont typeface="Arial" pitchFamily="34" charset="0"/>
              <a:buChar char="•"/>
            </a:pPr>
            <a:r>
              <a:rPr lang="nl-NL" dirty="0"/>
              <a:t> Opslaan van de back-ups op een externe harde schijf</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 calcmode="lin" valueType="num">
                                      <p:cBhvr additive="base">
                                        <p:cTn id="7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B60EC417-9354-4633-9DBC-F17061DAB3A4}"/>
              </a:ext>
            </a:extLst>
          </p:cNvPr>
          <p:cNvPicPr>
            <a:picLocks noChangeAspect="1"/>
          </p:cNvPicPr>
          <p:nvPr/>
        </p:nvPicPr>
        <p:blipFill>
          <a:blip r:embed="rId3"/>
          <a:stretch>
            <a:fillRect/>
          </a:stretch>
        </p:blipFill>
        <p:spPr>
          <a:xfrm>
            <a:off x="1283660" y="3667408"/>
            <a:ext cx="6960748" cy="3073960"/>
          </a:xfrm>
          <a:prstGeom prst="rect">
            <a:avLst/>
          </a:prstGeom>
        </p:spPr>
      </p:pic>
      <p:pic>
        <p:nvPicPr>
          <p:cNvPr id="10" name="Afbeelding 9">
            <a:extLst>
              <a:ext uri="{FF2B5EF4-FFF2-40B4-BE49-F238E27FC236}">
                <a16:creationId xmlns:a16="http://schemas.microsoft.com/office/drawing/2014/main" id="{C9807D3F-3AEF-477B-AE67-FB68B938B4E6}"/>
              </a:ext>
            </a:extLst>
          </p:cNvPr>
          <p:cNvPicPr>
            <a:picLocks noChangeAspect="1"/>
          </p:cNvPicPr>
          <p:nvPr/>
        </p:nvPicPr>
        <p:blipFill>
          <a:blip r:embed="rId4"/>
          <a:stretch>
            <a:fillRect/>
          </a:stretch>
        </p:blipFill>
        <p:spPr>
          <a:xfrm>
            <a:off x="1266889" y="2636912"/>
            <a:ext cx="4367818" cy="3151393"/>
          </a:xfrm>
          <a:prstGeom prst="rect">
            <a:avLst/>
          </a:prstGeom>
        </p:spPr>
      </p:pic>
      <p:sp>
        <p:nvSpPr>
          <p:cNvPr id="2" name="Titel 1"/>
          <p:cNvSpPr>
            <a:spLocks noGrp="1"/>
          </p:cNvSpPr>
          <p:nvPr>
            <p:ph type="title"/>
          </p:nvPr>
        </p:nvSpPr>
        <p:spPr/>
        <p:txBody>
          <a:bodyPr/>
          <a:lstStyle/>
          <a:p>
            <a:r>
              <a:rPr lang="nl-NL" dirty="0"/>
              <a:t>Demonstratie van back-up</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11</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825962" y="1857364"/>
            <a:ext cx="6960748" cy="2492990"/>
          </a:xfrm>
          <a:prstGeom prst="rect">
            <a:avLst/>
          </a:prstGeom>
          <a:noFill/>
        </p:spPr>
        <p:txBody>
          <a:bodyPr wrap="square" rtlCol="0">
            <a:spAutoFit/>
          </a:bodyPr>
          <a:lstStyle/>
          <a:p>
            <a:pPr marL="342900" indent="-342900">
              <a:buFont typeface="Arial" pitchFamily="34" charset="0"/>
              <a:buChar char="•"/>
            </a:pPr>
            <a:r>
              <a:rPr lang="nl-NL" dirty="0"/>
              <a:t>Synchroniseren met behulp van </a:t>
            </a:r>
            <a:r>
              <a:rPr lang="nl-NL" dirty="0" err="1"/>
              <a:t>SyncBack</a:t>
            </a:r>
            <a:br>
              <a:rPr lang="nl-NL" dirty="0"/>
            </a:br>
            <a:r>
              <a:rPr lang="nl-NL" dirty="0"/>
              <a:t>instructie </a:t>
            </a:r>
            <a:r>
              <a:rPr lang="nl-NL" sz="1200" dirty="0">
                <a:hlinkClick r:id="rId5"/>
              </a:rPr>
              <a:t>https://www.schoonepc.nl/nieuwsbrief/automatisch_een_backup_maken.html#syncbackfree</a:t>
            </a:r>
            <a:endParaRPr lang="nl-NL" sz="1200" dirty="0"/>
          </a:p>
          <a:p>
            <a:pPr marL="342900" indent="-342900">
              <a:buFont typeface="Arial" pitchFamily="34" charset="0"/>
              <a:buChar char="•"/>
            </a:pPr>
            <a:r>
              <a:rPr lang="nl-NL" dirty="0"/>
              <a:t>Image en Back-ups maken met </a:t>
            </a:r>
            <a:r>
              <a:rPr lang="nl-NL" dirty="0" err="1"/>
              <a:t>Acronis</a:t>
            </a:r>
            <a:r>
              <a:rPr lang="nl-NL" dirty="0"/>
              <a:t> True Image</a:t>
            </a:r>
            <a:br>
              <a:rPr lang="nl-NL" dirty="0"/>
            </a:br>
            <a:r>
              <a:rPr lang="nl-NL" dirty="0"/>
              <a:t>(indien hier tijd voor is).</a:t>
            </a:r>
          </a:p>
          <a:p>
            <a:pPr marL="342900" indent="-342900">
              <a:buFont typeface="Arial" pitchFamily="34" charset="0"/>
              <a:buChar char="•"/>
            </a:pPr>
            <a:r>
              <a:rPr lang="nl-NL" dirty="0"/>
              <a:t>Image maken met </a:t>
            </a:r>
            <a:r>
              <a:rPr lang="nl-NL" dirty="0" err="1"/>
              <a:t>Macrium</a:t>
            </a:r>
            <a:r>
              <a:rPr lang="nl-NL" dirty="0"/>
              <a:t> </a:t>
            </a:r>
            <a:r>
              <a:rPr lang="nl-NL" dirty="0" err="1"/>
              <a:t>Reflect</a:t>
            </a:r>
            <a:br>
              <a:rPr lang="nl-NL" dirty="0"/>
            </a:br>
            <a:r>
              <a:rPr lang="nl-NL" dirty="0"/>
              <a:t>(indien hier tijd voor is)</a:t>
            </a:r>
            <a:br>
              <a:rPr lang="nl-NL" dirty="0"/>
            </a:br>
            <a:r>
              <a:rPr lang="nl-NL" sz="1200" dirty="0">
                <a:hlinkClick r:id="rId6"/>
              </a:rPr>
              <a:t>https://www.macrium.com/reflectfree</a:t>
            </a:r>
            <a:r>
              <a:rPr lang="nl-NL" dirty="0"/>
              <a:t>.</a:t>
            </a:r>
          </a:p>
          <a:p>
            <a:pPr marL="342900" indent="-342900">
              <a:buFont typeface="Arial" pitchFamily="34" charset="0"/>
              <a:buChar char="•"/>
            </a:pPr>
            <a:endParaRPr lang="nl-NL"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10"/>
                                        </p:tgtEl>
                                      </p:cBhvr>
                                    </p:animEffect>
                                    <p:set>
                                      <p:cBhvr>
                                        <p:cTn id="17" dur="1" fill="hold">
                                          <p:stCondLst>
                                            <p:cond delay="499"/>
                                          </p:stCondLst>
                                        </p:cTn>
                                        <p:tgtEl>
                                          <p:spTgt spid="1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 calcmode="lin" valueType="num">
                                      <p:cBhvr additive="base">
                                        <p:cTn id="22" dur="5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additive="base">
                                        <p:cTn id="28" dur="5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11156"/>
          </a:xfrm>
        </p:spPr>
        <p:txBody>
          <a:bodyPr>
            <a:normAutofit fontScale="90000"/>
          </a:bodyPr>
          <a:lstStyle/>
          <a:p>
            <a:r>
              <a:rPr lang="nl-NL" dirty="0"/>
              <a:t>Waarom een back-up?</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2</a:t>
            </a:fld>
            <a:endParaRPr lang="nl-NL"/>
          </a:p>
        </p:txBody>
      </p:sp>
      <p:sp>
        <p:nvSpPr>
          <p:cNvPr id="5" name="Tijdelijke aanduiding voor voettekst 4"/>
          <p:cNvSpPr>
            <a:spLocks noGrp="1"/>
          </p:cNvSpPr>
          <p:nvPr>
            <p:ph type="ftr" sz="quarter" idx="12"/>
          </p:nvPr>
        </p:nvSpPr>
        <p:spPr/>
        <p:txBody>
          <a:bodyPr/>
          <a:lstStyle/>
          <a:p>
            <a:r>
              <a:rPr lang="nl-NL" dirty="0"/>
              <a:t>Back-up: Hoe back-up ik mijn gegevens op         de juiste manier?</a:t>
            </a:r>
          </a:p>
        </p:txBody>
      </p:sp>
      <p:sp>
        <p:nvSpPr>
          <p:cNvPr id="7" name="Tekstvak 6"/>
          <p:cNvSpPr txBox="1"/>
          <p:nvPr/>
        </p:nvSpPr>
        <p:spPr>
          <a:xfrm>
            <a:off x="357158" y="1285860"/>
            <a:ext cx="7572428" cy="3170099"/>
          </a:xfrm>
          <a:prstGeom prst="rect">
            <a:avLst/>
          </a:prstGeom>
          <a:noFill/>
        </p:spPr>
        <p:txBody>
          <a:bodyPr wrap="square" rtlCol="0">
            <a:spAutoFit/>
          </a:bodyPr>
          <a:lstStyle/>
          <a:p>
            <a:r>
              <a:rPr lang="nl-NL" sz="2400" dirty="0"/>
              <a:t>Een solide back-upstrategie beschermt je tegen de gevolgen van een altijd op loer liggende soft- of hardware catastrofe!</a:t>
            </a:r>
          </a:p>
          <a:p>
            <a:endParaRPr lang="nl-NL" sz="2400" dirty="0"/>
          </a:p>
          <a:p>
            <a:r>
              <a:rPr lang="nl-NL" sz="2400" dirty="0"/>
              <a:t>Voorbeelden hiervan zijn:</a:t>
            </a:r>
          </a:p>
          <a:p>
            <a:pPr marL="342900" indent="-342900">
              <a:buFont typeface="Arial" panose="020B0604020202020204" pitchFamily="34" charset="0"/>
              <a:buChar char="•"/>
            </a:pPr>
            <a:r>
              <a:rPr lang="nl-NL" sz="2000" dirty="0"/>
              <a:t>Defecte PC</a:t>
            </a:r>
          </a:p>
          <a:p>
            <a:pPr marL="342900" indent="-342900">
              <a:buFont typeface="Arial" panose="020B0604020202020204" pitchFamily="34" charset="0"/>
              <a:buChar char="•"/>
            </a:pPr>
            <a:r>
              <a:rPr lang="nl-NL" sz="2000" dirty="0"/>
              <a:t>Defecte harde schijf</a:t>
            </a:r>
          </a:p>
          <a:p>
            <a:pPr marL="342900" indent="-342900">
              <a:buFont typeface="Arial" panose="020B0604020202020204" pitchFamily="34" charset="0"/>
              <a:buChar char="•"/>
            </a:pPr>
            <a:r>
              <a:rPr lang="nl-NL" sz="2000" dirty="0"/>
              <a:t>Software gijzeling (</a:t>
            </a:r>
            <a:r>
              <a:rPr lang="nl-NL" sz="2000" dirty="0" err="1"/>
              <a:t>ransomware</a:t>
            </a:r>
            <a:r>
              <a:rPr lang="nl-NL" sz="2000" dirty="0"/>
              <a:t>)</a:t>
            </a:r>
          </a:p>
          <a:p>
            <a:pPr marL="342900" indent="-342900">
              <a:buFont typeface="Arial" panose="020B0604020202020204" pitchFamily="34" charset="0"/>
              <a:buChar char="•"/>
            </a:pPr>
            <a:r>
              <a:rPr lang="nl-NL" sz="2000" dirty="0"/>
              <a:t>Virus (malware)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 calcmode="lin" valueType="num">
                                      <p:cBhvr additive="base">
                                        <p:cTn id="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 calcmode="lin" valueType="num">
                                      <p:cBhvr additive="base">
                                        <p:cTn id="1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additive="base">
                                        <p:cTn id="2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82594"/>
          </a:xfrm>
        </p:spPr>
        <p:txBody>
          <a:bodyPr/>
          <a:lstStyle/>
          <a:p>
            <a:r>
              <a:rPr lang="nl-NL" dirty="0"/>
              <a:t>Te behandelen onderwerpen</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3</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642910" y="1214422"/>
            <a:ext cx="7500990" cy="1938992"/>
          </a:xfrm>
          <a:prstGeom prst="rect">
            <a:avLst/>
          </a:prstGeom>
          <a:noFill/>
        </p:spPr>
        <p:txBody>
          <a:bodyPr wrap="square" rtlCol="0">
            <a:spAutoFit/>
          </a:bodyPr>
          <a:lstStyle/>
          <a:p>
            <a:pPr marL="342900" indent="-342900">
              <a:buFont typeface="Arial" panose="020B0604020202020204" pitchFamily="34" charset="0"/>
              <a:buChar char="•"/>
            </a:pPr>
            <a:r>
              <a:rPr lang="nl-NL" sz="2000" dirty="0"/>
              <a:t>De verschillende back-up mogelijkheden</a:t>
            </a:r>
          </a:p>
          <a:p>
            <a:pPr marL="342900" indent="-342900">
              <a:buFont typeface="Arial" panose="020B0604020202020204" pitchFamily="34" charset="0"/>
              <a:buChar char="•"/>
            </a:pPr>
            <a:r>
              <a:rPr lang="nl-NL" sz="2000" dirty="0"/>
              <a:t>Van welke onderdelen moet ik een back-up maken?</a:t>
            </a:r>
          </a:p>
          <a:p>
            <a:pPr marL="342900" indent="-342900">
              <a:buFont typeface="Arial" panose="020B0604020202020204" pitchFamily="34" charset="0"/>
              <a:buChar char="•"/>
            </a:pPr>
            <a:r>
              <a:rPr lang="nl-NL" sz="2000" dirty="0"/>
              <a:t>De beste back-up configuratie voor de thuisgebruiker</a:t>
            </a:r>
          </a:p>
          <a:p>
            <a:pPr marL="342900" indent="-342900">
              <a:buFont typeface="Arial" panose="020B0604020202020204" pitchFamily="34" charset="0"/>
              <a:buChar char="•"/>
            </a:pPr>
            <a:r>
              <a:rPr lang="nl-NL" sz="2000" dirty="0"/>
              <a:t>Pauze</a:t>
            </a:r>
          </a:p>
          <a:p>
            <a:pPr marL="342900" indent="-342900">
              <a:buFont typeface="Arial" panose="020B0604020202020204" pitchFamily="34" charset="0"/>
              <a:buChar char="•"/>
            </a:pPr>
            <a:r>
              <a:rPr lang="nl-NL" sz="2000" dirty="0"/>
              <a:t>Demonstratie voor het installeren van deze configuratie</a:t>
            </a:r>
          </a:p>
          <a:p>
            <a:pPr marL="342900" indent="-342900">
              <a:buFont typeface="Arial" panose="020B0604020202020204" pitchFamily="34" charset="0"/>
              <a:buChar char="•"/>
            </a:pPr>
            <a:r>
              <a:rPr lang="nl-NL" sz="2000" dirty="0"/>
              <a:t>Afsluiting</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14282" y="285728"/>
            <a:ext cx="8401080" cy="582594"/>
          </a:xfrm>
        </p:spPr>
        <p:txBody>
          <a:bodyPr/>
          <a:lstStyle/>
          <a:p>
            <a:r>
              <a:rPr lang="nl-NL" dirty="0"/>
              <a:t>De verschillende back-up mogelijkheden</a:t>
            </a:r>
            <a:r>
              <a:rPr lang="en-US" dirty="0"/>
              <a:t>?</a:t>
            </a:r>
            <a:endParaRPr lang="nl-NL" dirty="0"/>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4</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642910" y="1214422"/>
            <a:ext cx="7143800" cy="3447098"/>
          </a:xfrm>
          <a:prstGeom prst="rect">
            <a:avLst/>
          </a:prstGeom>
          <a:noFill/>
        </p:spPr>
        <p:txBody>
          <a:bodyPr wrap="square" rtlCol="0">
            <a:spAutoFit/>
          </a:bodyPr>
          <a:lstStyle/>
          <a:p>
            <a:r>
              <a:rPr lang="en-US" sz="2000" dirty="0"/>
              <a:t>De </a:t>
            </a:r>
            <a:r>
              <a:rPr lang="en-US" sz="2000" dirty="0" err="1"/>
              <a:t>volgende</a:t>
            </a:r>
            <a:r>
              <a:rPr lang="en-US" sz="2000" dirty="0"/>
              <a:t> </a:t>
            </a:r>
            <a:r>
              <a:rPr lang="en-US" sz="2000" dirty="0" err="1"/>
              <a:t>mogelijkheden</a:t>
            </a:r>
            <a:r>
              <a:rPr lang="en-US" sz="2000" dirty="0"/>
              <a:t> </a:t>
            </a:r>
            <a:r>
              <a:rPr lang="en-US" sz="2000" dirty="0" err="1"/>
              <a:t>zijn</a:t>
            </a:r>
            <a:r>
              <a:rPr lang="en-US" sz="2000" dirty="0"/>
              <a:t> </a:t>
            </a:r>
            <a:r>
              <a:rPr lang="en-US" sz="2000" dirty="0" err="1"/>
              <a:t>voor</a:t>
            </a:r>
            <a:r>
              <a:rPr lang="en-US" sz="2000" dirty="0"/>
              <a:t> de </a:t>
            </a:r>
            <a:r>
              <a:rPr lang="en-US" sz="2000" dirty="0" err="1"/>
              <a:t>thuisgebruikers</a:t>
            </a:r>
            <a:r>
              <a:rPr lang="en-US" sz="2000" dirty="0"/>
              <a:t> </a:t>
            </a:r>
            <a:r>
              <a:rPr lang="en-US" sz="2000" dirty="0" err="1"/>
              <a:t>geschikt</a:t>
            </a:r>
            <a:r>
              <a:rPr lang="en-US" sz="2000" dirty="0"/>
              <a:t>:</a:t>
            </a:r>
          </a:p>
          <a:p>
            <a:pPr>
              <a:buFont typeface="Arial" pitchFamily="34" charset="0"/>
              <a:buChar char="•"/>
            </a:pPr>
            <a:endParaRPr lang="en-US" sz="2000" dirty="0"/>
          </a:p>
          <a:p>
            <a:pPr>
              <a:buFont typeface="Arial" pitchFamily="34" charset="0"/>
              <a:buChar char="•"/>
            </a:pPr>
            <a:r>
              <a:rPr lang="en-US" sz="2000" dirty="0"/>
              <a:t> Hardware</a:t>
            </a:r>
          </a:p>
          <a:p>
            <a:pPr lvl="1">
              <a:buFont typeface="Arial" pitchFamily="34" charset="0"/>
              <a:buChar char="•"/>
            </a:pPr>
            <a:r>
              <a:rPr lang="en-US" sz="2000" dirty="0"/>
              <a:t> Raid</a:t>
            </a:r>
          </a:p>
          <a:p>
            <a:pPr lvl="1">
              <a:buFont typeface="Arial" pitchFamily="34" charset="0"/>
              <a:buChar char="•"/>
            </a:pPr>
            <a:endParaRPr lang="en-US" sz="2000" dirty="0"/>
          </a:p>
          <a:p>
            <a:pPr>
              <a:buFont typeface="Arial" pitchFamily="34" charset="0"/>
              <a:buChar char="•"/>
            </a:pPr>
            <a:r>
              <a:rPr lang="en-US" sz="2000" dirty="0"/>
              <a:t> Software</a:t>
            </a:r>
          </a:p>
          <a:p>
            <a:pPr lvl="1">
              <a:buFont typeface="Arial" pitchFamily="34" charset="0"/>
              <a:buChar char="•"/>
            </a:pPr>
            <a:r>
              <a:rPr lang="en-US" sz="2000" dirty="0"/>
              <a:t> </a:t>
            </a:r>
            <a:r>
              <a:rPr lang="en-US" sz="2000" dirty="0" err="1"/>
              <a:t>Synchroniseren</a:t>
            </a:r>
            <a:endParaRPr lang="en-US" sz="2000" dirty="0"/>
          </a:p>
          <a:p>
            <a:pPr lvl="1">
              <a:buFont typeface="Arial" pitchFamily="34" charset="0"/>
              <a:buChar char="•"/>
            </a:pPr>
            <a:r>
              <a:rPr lang="en-US" sz="2000" dirty="0"/>
              <a:t> Back-up </a:t>
            </a:r>
            <a:r>
              <a:rPr lang="en-US" sz="2000" dirty="0" err="1"/>
              <a:t>programma’s</a:t>
            </a:r>
            <a:r>
              <a:rPr lang="en-US" sz="2000" dirty="0"/>
              <a:t> + Image </a:t>
            </a:r>
            <a:r>
              <a:rPr lang="en-US" sz="2000" dirty="0" err="1"/>
              <a:t>programma’s</a:t>
            </a:r>
            <a:endParaRPr lang="en-US" sz="2000" dirty="0"/>
          </a:p>
          <a:p>
            <a:pPr lvl="1">
              <a:buFont typeface="Arial" pitchFamily="34" charset="0"/>
              <a:buChar char="•"/>
            </a:pPr>
            <a:r>
              <a:rPr lang="en-US" sz="2000" dirty="0"/>
              <a:t> Online back-up</a:t>
            </a:r>
          </a:p>
          <a:p>
            <a:endParaRPr lang="nl-NL"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anim calcmode="lin" valueType="num">
                                      <p:cBhvr additive="base">
                                        <p:cTn id="1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 calcmode="lin" valueType="num">
                                      <p:cBhvr additive="base">
                                        <p:cTn id="1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 calcmode="lin" valueType="num">
                                      <p:cBhvr additive="base">
                                        <p:cTn id="2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anim calcmode="lin" valueType="num">
                                      <p:cBhvr additive="base">
                                        <p:cTn id="2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xEl>
                                              <p:pRg st="8" end="8"/>
                                            </p:txEl>
                                          </p:spTgt>
                                        </p:tgtEl>
                                        <p:attrNameLst>
                                          <p:attrName>style.visibility</p:attrName>
                                        </p:attrNameLst>
                                      </p:cBhvr>
                                      <p:to>
                                        <p:strVal val="visible"/>
                                      </p:to>
                                    </p:set>
                                    <p:anim calcmode="lin" valueType="num">
                                      <p:cBhvr additive="base">
                                        <p:cTn id="2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82594"/>
          </a:xfrm>
        </p:spPr>
        <p:txBody>
          <a:bodyPr/>
          <a:lstStyle/>
          <a:p>
            <a:r>
              <a:rPr lang="en-US" dirty="0"/>
              <a:t>Raid</a:t>
            </a:r>
            <a:endParaRPr lang="nl-NL" dirty="0"/>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5</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500034" y="1214422"/>
            <a:ext cx="7457491" cy="5355312"/>
          </a:xfrm>
          <a:prstGeom prst="rect">
            <a:avLst/>
          </a:prstGeom>
          <a:noFill/>
        </p:spPr>
        <p:txBody>
          <a:bodyPr wrap="none" rtlCol="0">
            <a:spAutoFit/>
          </a:bodyPr>
          <a:lstStyle/>
          <a:p>
            <a:pPr>
              <a:buFont typeface="Arial" pitchFamily="34" charset="0"/>
              <a:buChar char="•"/>
            </a:pPr>
            <a:r>
              <a:rPr lang="en-US" dirty="0"/>
              <a:t> Hardware </a:t>
            </a:r>
            <a:r>
              <a:rPr lang="en-US" dirty="0" err="1"/>
              <a:t>matige</a:t>
            </a:r>
            <a:r>
              <a:rPr lang="en-US" dirty="0"/>
              <a:t> back-up</a:t>
            </a:r>
          </a:p>
          <a:p>
            <a:pPr>
              <a:buFont typeface="Arial" pitchFamily="34" charset="0"/>
              <a:buChar char="•"/>
            </a:pPr>
            <a:r>
              <a:rPr lang="en-US" dirty="0"/>
              <a:t> </a:t>
            </a:r>
            <a:r>
              <a:rPr lang="en-US" dirty="0" err="1"/>
              <a:t>Verschillende</a:t>
            </a:r>
            <a:r>
              <a:rPr lang="en-US" dirty="0"/>
              <a:t> </a:t>
            </a:r>
            <a:r>
              <a:rPr lang="en-US" dirty="0" err="1"/>
              <a:t>soorten</a:t>
            </a:r>
            <a:r>
              <a:rPr lang="en-US" dirty="0"/>
              <a:t> RAID</a:t>
            </a:r>
          </a:p>
          <a:p>
            <a:pPr lvl="1">
              <a:buFont typeface="Arial" pitchFamily="34" charset="0"/>
              <a:buChar char="•"/>
            </a:pPr>
            <a:r>
              <a:rPr lang="en-US" dirty="0"/>
              <a:t> RAID 1</a:t>
            </a:r>
          </a:p>
          <a:p>
            <a:pPr lvl="1">
              <a:buFont typeface="Arial" pitchFamily="34" charset="0"/>
              <a:buChar char="•"/>
            </a:pPr>
            <a:endParaRPr lang="en-US" dirty="0"/>
          </a:p>
          <a:p>
            <a:pPr lvl="1">
              <a:buFont typeface="Arial" pitchFamily="34" charset="0"/>
              <a:buChar char="•"/>
            </a:pPr>
            <a:endParaRPr lang="en-US" dirty="0"/>
          </a:p>
          <a:p>
            <a:pPr lvl="1"/>
            <a:endParaRPr lang="en-US" dirty="0"/>
          </a:p>
          <a:p>
            <a:pPr lvl="1"/>
            <a:endParaRPr lang="en-US" dirty="0"/>
          </a:p>
          <a:p>
            <a:pPr lvl="1">
              <a:buFont typeface="Arial" pitchFamily="34" charset="0"/>
              <a:buChar char="•"/>
            </a:pPr>
            <a:r>
              <a:rPr lang="en-US" dirty="0"/>
              <a:t> RAID 5</a:t>
            </a:r>
          </a:p>
          <a:p>
            <a:pPr lvl="1">
              <a:buFont typeface="Arial" pitchFamily="34" charset="0"/>
              <a:buChar char="•"/>
            </a:pPr>
            <a:endParaRPr lang="en-US" dirty="0"/>
          </a:p>
          <a:p>
            <a:pPr>
              <a:buFont typeface="Arial" pitchFamily="34" charset="0"/>
              <a:buChar char="•"/>
            </a:pPr>
            <a:r>
              <a:rPr lang="en-US" dirty="0"/>
              <a:t> </a:t>
            </a:r>
            <a:r>
              <a:rPr lang="en-US" dirty="0" err="1"/>
              <a:t>Voordelen</a:t>
            </a:r>
            <a:endParaRPr lang="en-US" dirty="0"/>
          </a:p>
          <a:p>
            <a:pPr lvl="1">
              <a:buFont typeface="Arial" pitchFamily="34" charset="0"/>
              <a:buChar char="•"/>
            </a:pPr>
            <a:r>
              <a:rPr lang="en-US" dirty="0"/>
              <a:t> </a:t>
            </a:r>
            <a:r>
              <a:rPr lang="en-US" dirty="0" err="1"/>
              <a:t>Weinig</a:t>
            </a:r>
            <a:r>
              <a:rPr lang="en-US" dirty="0"/>
              <a:t> tot GEEN </a:t>
            </a:r>
            <a:r>
              <a:rPr lang="en-US" dirty="0" err="1"/>
              <a:t>dataverlies</a:t>
            </a:r>
            <a:endParaRPr lang="en-US" dirty="0"/>
          </a:p>
          <a:p>
            <a:pPr lvl="1">
              <a:buFont typeface="Arial" pitchFamily="34" charset="0"/>
              <a:buChar char="•"/>
            </a:pPr>
            <a:r>
              <a:rPr lang="en-US" dirty="0"/>
              <a:t> </a:t>
            </a:r>
            <a:r>
              <a:rPr lang="en-US" dirty="0" err="1"/>
              <a:t>Mogelijkheid</a:t>
            </a:r>
            <a:r>
              <a:rPr lang="en-US" dirty="0"/>
              <a:t> om door </a:t>
            </a:r>
            <a:r>
              <a:rPr lang="en-US" dirty="0" err="1"/>
              <a:t>te</a:t>
            </a:r>
            <a:r>
              <a:rPr lang="en-US" dirty="0"/>
              <a:t> </a:t>
            </a:r>
            <a:r>
              <a:rPr lang="en-US" dirty="0" err="1"/>
              <a:t>werken</a:t>
            </a:r>
            <a:endParaRPr lang="en-US" dirty="0"/>
          </a:p>
          <a:p>
            <a:pPr lvl="1">
              <a:buFont typeface="Arial" pitchFamily="34" charset="0"/>
              <a:buChar char="•"/>
            </a:pPr>
            <a:r>
              <a:rPr lang="en-US" dirty="0"/>
              <a:t> RAID 5 </a:t>
            </a:r>
            <a:r>
              <a:rPr lang="en-US" dirty="0" err="1"/>
              <a:t>maakt</a:t>
            </a:r>
            <a:r>
              <a:rPr lang="en-US" dirty="0"/>
              <a:t> </a:t>
            </a:r>
            <a:r>
              <a:rPr lang="en-US" dirty="0" err="1"/>
              <a:t>gebruik</a:t>
            </a:r>
            <a:r>
              <a:rPr lang="en-US" dirty="0"/>
              <a:t> van STRIPING </a:t>
            </a:r>
            <a:r>
              <a:rPr lang="en-US" dirty="0" err="1"/>
              <a:t>dit</a:t>
            </a:r>
            <a:r>
              <a:rPr lang="en-US" dirty="0"/>
              <a:t> </a:t>
            </a:r>
            <a:r>
              <a:rPr lang="en-US" dirty="0" err="1"/>
              <a:t>maakt</a:t>
            </a:r>
            <a:r>
              <a:rPr lang="en-US" dirty="0"/>
              <a:t> de PC </a:t>
            </a:r>
            <a:r>
              <a:rPr lang="en-US" dirty="0" err="1"/>
              <a:t>sneller</a:t>
            </a:r>
            <a:endParaRPr lang="en-US" dirty="0"/>
          </a:p>
          <a:p>
            <a:pPr>
              <a:buFont typeface="Arial" pitchFamily="34" charset="0"/>
              <a:buChar char="•"/>
            </a:pPr>
            <a:r>
              <a:rPr lang="en-US" dirty="0"/>
              <a:t> </a:t>
            </a:r>
            <a:r>
              <a:rPr lang="en-US" dirty="0" err="1"/>
              <a:t>Nadelen</a:t>
            </a:r>
            <a:endParaRPr lang="en-US" dirty="0"/>
          </a:p>
          <a:p>
            <a:pPr lvl="1">
              <a:buFont typeface="Arial" pitchFamily="34" charset="0"/>
              <a:buChar char="•"/>
            </a:pPr>
            <a:r>
              <a:rPr lang="en-US" dirty="0"/>
              <a:t> </a:t>
            </a:r>
            <a:r>
              <a:rPr lang="en-US" dirty="0" err="1"/>
              <a:t>Duurder</a:t>
            </a:r>
            <a:r>
              <a:rPr lang="en-US" dirty="0"/>
              <a:t> in </a:t>
            </a:r>
            <a:r>
              <a:rPr lang="en-US" dirty="0" err="1"/>
              <a:t>aanschaf</a:t>
            </a:r>
            <a:endParaRPr lang="en-US" dirty="0"/>
          </a:p>
          <a:p>
            <a:pPr lvl="1">
              <a:buFont typeface="Arial" pitchFamily="34" charset="0"/>
              <a:buChar char="•"/>
            </a:pPr>
            <a:r>
              <a:rPr lang="en-US" dirty="0"/>
              <a:t> RAID 5 </a:t>
            </a:r>
            <a:r>
              <a:rPr lang="en-US" dirty="0" err="1"/>
              <a:t>minimaal</a:t>
            </a:r>
            <a:r>
              <a:rPr lang="en-US" dirty="0"/>
              <a:t> met 3 </a:t>
            </a:r>
            <a:r>
              <a:rPr lang="en-US" dirty="0" err="1"/>
              <a:t>hardeschijven</a:t>
            </a:r>
            <a:endParaRPr lang="en-US" dirty="0"/>
          </a:p>
          <a:p>
            <a:pPr lvl="1">
              <a:buFont typeface="Arial" pitchFamily="34" charset="0"/>
              <a:buChar char="•"/>
            </a:pPr>
            <a:r>
              <a:rPr lang="en-US" dirty="0"/>
              <a:t> RAID 5 </a:t>
            </a:r>
            <a:r>
              <a:rPr lang="en-US" dirty="0" err="1"/>
              <a:t>vaak</a:t>
            </a:r>
            <a:r>
              <a:rPr lang="en-US" dirty="0"/>
              <a:t> </a:t>
            </a:r>
            <a:r>
              <a:rPr lang="en-US" dirty="0" err="1"/>
              <a:t>alleen</a:t>
            </a:r>
            <a:r>
              <a:rPr lang="en-US" dirty="0"/>
              <a:t> </a:t>
            </a:r>
            <a:r>
              <a:rPr lang="en-US" dirty="0" err="1"/>
              <a:t>aangeboden</a:t>
            </a:r>
            <a:r>
              <a:rPr lang="en-US" dirty="0"/>
              <a:t> op </a:t>
            </a:r>
            <a:r>
              <a:rPr lang="en-US" dirty="0" err="1"/>
              <a:t>duurdere</a:t>
            </a:r>
            <a:r>
              <a:rPr lang="en-US" dirty="0"/>
              <a:t> </a:t>
            </a:r>
            <a:r>
              <a:rPr lang="en-US" dirty="0" err="1"/>
              <a:t>moederborden</a:t>
            </a:r>
            <a:endParaRPr lang="en-US" dirty="0"/>
          </a:p>
          <a:p>
            <a:pPr lvl="1">
              <a:buFont typeface="Arial" pitchFamily="34" charset="0"/>
              <a:buChar char="•"/>
            </a:pPr>
            <a:r>
              <a:rPr lang="en-US" dirty="0"/>
              <a:t> RAID 1 </a:t>
            </a:r>
            <a:r>
              <a:rPr lang="en-US" dirty="0" err="1"/>
              <a:t>kleinste</a:t>
            </a:r>
            <a:r>
              <a:rPr lang="en-US" dirty="0"/>
              <a:t> </a:t>
            </a:r>
            <a:r>
              <a:rPr lang="en-US" dirty="0" err="1"/>
              <a:t>schijf</a:t>
            </a:r>
            <a:r>
              <a:rPr lang="en-US" dirty="0"/>
              <a:t> is </a:t>
            </a:r>
            <a:r>
              <a:rPr lang="en-US" dirty="0" err="1"/>
              <a:t>bepalend</a:t>
            </a:r>
            <a:endParaRPr lang="en-US" dirty="0"/>
          </a:p>
          <a:p>
            <a:pPr lvl="1">
              <a:buFont typeface="Arial" pitchFamily="34" charset="0"/>
              <a:buChar char="•"/>
            </a:pPr>
            <a:endParaRPr lang="nl-NL" dirty="0"/>
          </a:p>
        </p:txBody>
      </p:sp>
      <p:pic>
        <p:nvPicPr>
          <p:cNvPr id="8" name="Afbeelding 7" descr="Raid1.jpg"/>
          <p:cNvPicPr>
            <a:picLocks noChangeAspect="1"/>
          </p:cNvPicPr>
          <p:nvPr/>
        </p:nvPicPr>
        <p:blipFill>
          <a:blip r:embed="rId3"/>
          <a:stretch>
            <a:fillRect/>
          </a:stretch>
        </p:blipFill>
        <p:spPr>
          <a:xfrm>
            <a:off x="4786314" y="285728"/>
            <a:ext cx="3388810" cy="2071702"/>
          </a:xfrm>
          <a:prstGeom prst="rect">
            <a:avLst/>
          </a:prstGeom>
        </p:spPr>
      </p:pic>
      <p:pic>
        <p:nvPicPr>
          <p:cNvPr id="7" name="Afbeelding 6" descr="raid5.png"/>
          <p:cNvPicPr>
            <a:picLocks noChangeAspect="1"/>
          </p:cNvPicPr>
          <p:nvPr/>
        </p:nvPicPr>
        <p:blipFill>
          <a:blip r:embed="rId4">
            <a:lum/>
          </a:blip>
          <a:stretch>
            <a:fillRect/>
          </a:stretch>
        </p:blipFill>
        <p:spPr>
          <a:xfrm>
            <a:off x="4643438" y="2214554"/>
            <a:ext cx="3617105" cy="2214554"/>
          </a:xfrm>
          <a:prstGeom prst="rect">
            <a:avLst/>
          </a:prstGeom>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82594"/>
          </a:xfrm>
        </p:spPr>
        <p:txBody>
          <a:bodyPr/>
          <a:lstStyle/>
          <a:p>
            <a:r>
              <a:rPr lang="nl-NL" dirty="0"/>
              <a:t>Synchroniseren</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6</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7" name="Tekstvak 6"/>
          <p:cNvSpPr txBox="1"/>
          <p:nvPr/>
        </p:nvSpPr>
        <p:spPr>
          <a:xfrm>
            <a:off x="785786" y="1357298"/>
            <a:ext cx="6429420" cy="3970318"/>
          </a:xfrm>
          <a:prstGeom prst="rect">
            <a:avLst/>
          </a:prstGeom>
          <a:noFill/>
        </p:spPr>
        <p:txBody>
          <a:bodyPr wrap="square" rtlCol="0">
            <a:spAutoFit/>
          </a:bodyPr>
          <a:lstStyle/>
          <a:p>
            <a:r>
              <a:rPr lang="nl-NL" dirty="0"/>
              <a:t>Benodigdheden:</a:t>
            </a:r>
          </a:p>
          <a:p>
            <a:pPr lvl="1">
              <a:buFont typeface="Arial" pitchFamily="34" charset="0"/>
              <a:buChar char="•"/>
            </a:pPr>
            <a:r>
              <a:rPr lang="nl-NL" dirty="0"/>
              <a:t> Synchronisatie programma  (bv: </a:t>
            </a:r>
            <a:r>
              <a:rPr lang="nl-NL" dirty="0" err="1"/>
              <a:t>SyncBack</a:t>
            </a:r>
            <a:r>
              <a:rPr lang="nl-NL" dirty="0"/>
              <a:t> Freeware)</a:t>
            </a:r>
          </a:p>
          <a:p>
            <a:pPr lvl="1">
              <a:buFont typeface="Arial" pitchFamily="34" charset="0"/>
              <a:buChar char="•"/>
            </a:pPr>
            <a:r>
              <a:rPr lang="nl-NL" dirty="0"/>
              <a:t> Externe harde schijf of 2</a:t>
            </a:r>
            <a:r>
              <a:rPr lang="nl-NL" baseline="30000" dirty="0"/>
              <a:t>de</a:t>
            </a:r>
            <a:r>
              <a:rPr lang="nl-NL" dirty="0"/>
              <a:t> harde schijf</a:t>
            </a:r>
          </a:p>
          <a:p>
            <a:pPr lvl="1">
              <a:buFont typeface="Arial" pitchFamily="34" charset="0"/>
              <a:buChar char="•"/>
            </a:pPr>
            <a:endParaRPr lang="nl-NL" dirty="0"/>
          </a:p>
          <a:p>
            <a:r>
              <a:rPr lang="nl-NL" dirty="0"/>
              <a:t>Voordelen:</a:t>
            </a:r>
          </a:p>
          <a:p>
            <a:pPr lvl="1">
              <a:buFont typeface="Arial" pitchFamily="34" charset="0"/>
              <a:buChar char="•"/>
            </a:pPr>
            <a:r>
              <a:rPr lang="nl-NL" dirty="0"/>
              <a:t> Is gemakkelijk</a:t>
            </a:r>
          </a:p>
          <a:p>
            <a:pPr lvl="1">
              <a:buFont typeface="Arial" pitchFamily="34" charset="0"/>
              <a:buChar char="•"/>
            </a:pPr>
            <a:r>
              <a:rPr lang="nl-NL" dirty="0"/>
              <a:t> Gratis</a:t>
            </a:r>
          </a:p>
          <a:p>
            <a:pPr lvl="1">
              <a:buFont typeface="Arial" pitchFamily="34" charset="0"/>
              <a:buChar char="•"/>
            </a:pPr>
            <a:r>
              <a:rPr lang="nl-NL" dirty="0"/>
              <a:t> Externe harde schijf is ook te gebruiken als gewone</a:t>
            </a:r>
            <a:br>
              <a:rPr lang="nl-NL" dirty="0"/>
            </a:br>
            <a:r>
              <a:rPr lang="nl-NL" dirty="0"/>
              <a:t>  harddisk</a:t>
            </a:r>
          </a:p>
          <a:p>
            <a:pPr lvl="1">
              <a:buFont typeface="Arial" pitchFamily="34" charset="0"/>
              <a:buChar char="•"/>
            </a:pPr>
            <a:endParaRPr lang="nl-NL" dirty="0"/>
          </a:p>
          <a:p>
            <a:r>
              <a:rPr lang="nl-NL" dirty="0"/>
              <a:t>Nadelen:</a:t>
            </a:r>
          </a:p>
          <a:p>
            <a:pPr lvl="1">
              <a:buFont typeface="Arial" pitchFamily="34" charset="0"/>
              <a:buChar char="•"/>
            </a:pPr>
            <a:r>
              <a:rPr lang="nl-NL" dirty="0"/>
              <a:t> Niet mogelijk om een volledig systeem te back-uppen</a:t>
            </a:r>
          </a:p>
          <a:p>
            <a:pPr lvl="1">
              <a:buFont typeface="Arial" pitchFamily="34" charset="0"/>
              <a:buChar char="•"/>
            </a:pPr>
            <a:r>
              <a:rPr lang="nl-NL" dirty="0"/>
              <a:t> Externe harde schijf is storingsgevoelig</a:t>
            </a:r>
            <a:br>
              <a:rPr lang="nl-NL" dirty="0"/>
            </a:br>
            <a:r>
              <a:rPr lang="nl-NL" dirty="0"/>
              <a:t>  (beschadigingen door vallen/stoten)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 calcmode="lin" valueType="num">
                                      <p:cBhvr additive="base">
                                        <p:cTn id="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anim calcmode="lin" valueType="num">
                                      <p:cBhvr additive="base">
                                        <p:cTn id="1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anim calcmode="lin" valueType="num">
                                      <p:cBhvr additive="base">
                                        <p:cTn id="1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anim calcmode="lin" valueType="num">
                                      <p:cBhvr additive="base">
                                        <p:cTn id="1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anim calcmode="lin" valueType="num">
                                      <p:cBhvr additive="base">
                                        <p:cTn id="25"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9" end="9"/>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10" end="10"/>
                                            </p:txEl>
                                          </p:spTgt>
                                        </p:tgtEl>
                                        <p:attrNameLst>
                                          <p:attrName>style.visibility</p:attrName>
                                        </p:attrNameLst>
                                      </p:cBhvr>
                                      <p:to>
                                        <p:strVal val="visible"/>
                                      </p:to>
                                    </p:set>
                                    <p:anim calcmode="lin" valueType="num">
                                      <p:cBhvr additive="base">
                                        <p:cTn id="29"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10" end="10"/>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xEl>
                                              <p:pRg st="11" end="11"/>
                                            </p:txEl>
                                          </p:spTgt>
                                        </p:tgtEl>
                                        <p:attrNameLst>
                                          <p:attrName>style.visibility</p:attrName>
                                        </p:attrNameLst>
                                      </p:cBhvr>
                                      <p:to>
                                        <p:strVal val="visible"/>
                                      </p:to>
                                    </p:set>
                                    <p:anim calcmode="lin" valueType="num">
                                      <p:cBhvr additive="base">
                                        <p:cTn id="33"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82594"/>
          </a:xfrm>
        </p:spPr>
        <p:txBody>
          <a:bodyPr/>
          <a:lstStyle/>
          <a:p>
            <a:r>
              <a:rPr lang="nl-NL" dirty="0"/>
              <a:t>Back-up / Image programma’s</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7</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500034" y="1214422"/>
            <a:ext cx="6715172" cy="4524315"/>
          </a:xfrm>
          <a:prstGeom prst="rect">
            <a:avLst/>
          </a:prstGeom>
          <a:noFill/>
        </p:spPr>
        <p:txBody>
          <a:bodyPr wrap="square" rtlCol="0">
            <a:spAutoFit/>
          </a:bodyPr>
          <a:lstStyle/>
          <a:p>
            <a:r>
              <a:rPr lang="nl-NL" dirty="0"/>
              <a:t>Benodigdheden:</a:t>
            </a:r>
          </a:p>
          <a:p>
            <a:pPr lvl="1">
              <a:buFont typeface="Arial" pitchFamily="34" charset="0"/>
              <a:buChar char="•"/>
            </a:pPr>
            <a:r>
              <a:rPr lang="nl-NL" dirty="0"/>
              <a:t> Back-up / Image programma (</a:t>
            </a:r>
            <a:r>
              <a:rPr lang="nl-NL" dirty="0" err="1"/>
              <a:t>vb</a:t>
            </a:r>
            <a:r>
              <a:rPr lang="nl-NL" dirty="0"/>
              <a:t>: </a:t>
            </a:r>
            <a:r>
              <a:rPr lang="nl-NL" dirty="0" err="1"/>
              <a:t>Acronis</a:t>
            </a:r>
            <a:r>
              <a:rPr lang="nl-NL" dirty="0"/>
              <a:t> True Image)</a:t>
            </a:r>
          </a:p>
          <a:p>
            <a:pPr lvl="1">
              <a:buFont typeface="Arial" pitchFamily="34" charset="0"/>
              <a:buChar char="•"/>
            </a:pPr>
            <a:r>
              <a:rPr lang="nl-NL" dirty="0"/>
              <a:t> Opslagmedium</a:t>
            </a:r>
          </a:p>
          <a:p>
            <a:pPr lvl="2">
              <a:buFont typeface="Arial" pitchFamily="34" charset="0"/>
              <a:buChar char="•"/>
            </a:pPr>
            <a:r>
              <a:rPr lang="nl-NL" dirty="0"/>
              <a:t> Externe harde schijf / 2</a:t>
            </a:r>
            <a:r>
              <a:rPr lang="nl-NL" baseline="30000" dirty="0"/>
              <a:t>de</a:t>
            </a:r>
            <a:r>
              <a:rPr lang="nl-NL" dirty="0"/>
              <a:t> harde schijf</a:t>
            </a:r>
          </a:p>
          <a:p>
            <a:pPr lvl="2">
              <a:buFont typeface="Arial" pitchFamily="34" charset="0"/>
              <a:buChar char="•"/>
            </a:pPr>
            <a:r>
              <a:rPr lang="nl-NL" dirty="0"/>
              <a:t> DVD/CD/USB-stick</a:t>
            </a:r>
          </a:p>
          <a:p>
            <a:pPr lvl="2">
              <a:buFont typeface="Arial" pitchFamily="34" charset="0"/>
              <a:buChar char="•"/>
            </a:pPr>
            <a:endParaRPr lang="nl-NL" dirty="0"/>
          </a:p>
          <a:p>
            <a:r>
              <a:rPr lang="nl-NL" dirty="0"/>
              <a:t>Voordelen:</a:t>
            </a:r>
          </a:p>
          <a:p>
            <a:pPr lvl="1">
              <a:buFont typeface="Arial" pitchFamily="34" charset="0"/>
              <a:buChar char="•"/>
            </a:pPr>
            <a:r>
              <a:rPr lang="nl-NL" dirty="0"/>
              <a:t> Mogelijkheid om volledige Image te maken van Systeem</a:t>
            </a:r>
          </a:p>
          <a:p>
            <a:pPr lvl="1">
              <a:buFont typeface="Arial" pitchFamily="34" charset="0"/>
              <a:buChar char="•"/>
            </a:pPr>
            <a:r>
              <a:rPr lang="nl-NL" dirty="0"/>
              <a:t> Gebruik maken van Grootvader/Vader/Zoon systeem</a:t>
            </a:r>
          </a:p>
          <a:p>
            <a:pPr lvl="1">
              <a:buFont typeface="Arial" pitchFamily="34" charset="0"/>
              <a:buChar char="•"/>
            </a:pPr>
            <a:r>
              <a:rPr lang="nl-NL" dirty="0"/>
              <a:t> Volledig/Incrementele/</a:t>
            </a:r>
            <a:r>
              <a:rPr lang="nl-NL" dirty="0" err="1"/>
              <a:t>Differentiele</a:t>
            </a:r>
            <a:r>
              <a:rPr lang="nl-NL" dirty="0"/>
              <a:t> back-up </a:t>
            </a:r>
            <a:br>
              <a:rPr lang="nl-NL" dirty="0"/>
            </a:br>
            <a:r>
              <a:rPr lang="nl-NL" dirty="0"/>
              <a:t>  mogelijkheden</a:t>
            </a:r>
          </a:p>
          <a:p>
            <a:pPr lvl="1">
              <a:buFont typeface="Arial" pitchFamily="34" charset="0"/>
              <a:buChar char="•"/>
            </a:pPr>
            <a:r>
              <a:rPr lang="nl-NL" dirty="0"/>
              <a:t> Volledig toe te voegen aan </a:t>
            </a:r>
            <a:r>
              <a:rPr lang="nl-NL" dirty="0" err="1"/>
              <a:t>scheduled</a:t>
            </a:r>
            <a:r>
              <a:rPr lang="nl-NL" dirty="0"/>
              <a:t> </a:t>
            </a:r>
            <a:r>
              <a:rPr lang="nl-NL" dirty="0" err="1"/>
              <a:t>task</a:t>
            </a:r>
            <a:endParaRPr lang="nl-NL" dirty="0"/>
          </a:p>
          <a:p>
            <a:pPr lvl="1">
              <a:buFont typeface="Arial" pitchFamily="34" charset="0"/>
              <a:buChar char="•"/>
            </a:pPr>
            <a:endParaRPr lang="nl-NL" dirty="0"/>
          </a:p>
          <a:p>
            <a:r>
              <a:rPr lang="nl-NL" dirty="0"/>
              <a:t>Nadelen:</a:t>
            </a:r>
          </a:p>
          <a:p>
            <a:pPr lvl="1">
              <a:buFont typeface="Arial" pitchFamily="34" charset="0"/>
              <a:buChar char="•"/>
            </a:pPr>
            <a:r>
              <a:rPr lang="nl-NL" dirty="0"/>
              <a:t> Veel instellingen voor  een goede back-up</a:t>
            </a:r>
          </a:p>
          <a:p>
            <a:pPr lvl="1">
              <a:buFont typeface="Arial" pitchFamily="34" charset="0"/>
              <a:buChar char="•"/>
            </a:pPr>
            <a:r>
              <a:rPr lang="nl-NL" dirty="0"/>
              <a:t> Bij gebruik van DVD/CD eigen handeling nodig</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anim calcmode="lin" valueType="num">
                                      <p:cBhvr additive="base">
                                        <p:cTn id="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anim calcmode="lin" valueType="num">
                                      <p:cBhvr additive="base">
                                        <p:cTn id="11"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anim calcmode="lin" valueType="num">
                                      <p:cBhvr additive="base">
                                        <p:cTn id="1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9" end="9"/>
                                            </p:txEl>
                                          </p:spTgt>
                                        </p:tgtEl>
                                        <p:attrNameLst>
                                          <p:attrName>style.visibility</p:attrName>
                                        </p:attrNameLst>
                                      </p:cBhvr>
                                      <p:to>
                                        <p:strVal val="visible"/>
                                      </p:to>
                                    </p:set>
                                    <p:anim calcmode="lin" valueType="num">
                                      <p:cBhvr additive="base">
                                        <p:cTn id="19"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10" end="10"/>
                                            </p:txEl>
                                          </p:spTgt>
                                        </p:tgtEl>
                                        <p:attrNameLst>
                                          <p:attrName>style.visibility</p:attrName>
                                        </p:attrNameLst>
                                      </p:cBhvr>
                                      <p:to>
                                        <p:strVal val="visible"/>
                                      </p:to>
                                    </p:set>
                                    <p:anim calcmode="lin" valueType="num">
                                      <p:cBhvr additive="base">
                                        <p:cTn id="23"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12" end="12"/>
                                            </p:txEl>
                                          </p:spTgt>
                                        </p:tgtEl>
                                        <p:attrNameLst>
                                          <p:attrName>style.visibility</p:attrName>
                                        </p:attrNameLst>
                                      </p:cBhvr>
                                      <p:to>
                                        <p:strVal val="visible"/>
                                      </p:to>
                                    </p:set>
                                    <p:anim calcmode="lin" valueType="num">
                                      <p:cBhvr additive="base">
                                        <p:cTn id="29"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12" end="1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6">
                                            <p:txEl>
                                              <p:pRg st="13" end="13"/>
                                            </p:txEl>
                                          </p:spTgt>
                                        </p:tgtEl>
                                        <p:attrNameLst>
                                          <p:attrName>style.visibility</p:attrName>
                                        </p:attrNameLst>
                                      </p:cBhvr>
                                      <p:to>
                                        <p:strVal val="visible"/>
                                      </p:to>
                                    </p:set>
                                    <p:anim calcmode="lin" valueType="num">
                                      <p:cBhvr additive="base">
                                        <p:cTn id="33"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13" end="1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6">
                                            <p:txEl>
                                              <p:pRg st="14" end="14"/>
                                            </p:txEl>
                                          </p:spTgt>
                                        </p:tgtEl>
                                        <p:attrNameLst>
                                          <p:attrName>style.visibility</p:attrName>
                                        </p:attrNameLst>
                                      </p:cBhvr>
                                      <p:to>
                                        <p:strVal val="visible"/>
                                      </p:to>
                                    </p:set>
                                    <p:anim calcmode="lin" valueType="num">
                                      <p:cBhvr additive="base">
                                        <p:cTn id="37" dur="500" fill="hold"/>
                                        <p:tgtEl>
                                          <p:spTgt spid="6">
                                            <p:txEl>
                                              <p:pRg st="14" end="1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82594"/>
          </a:xfrm>
        </p:spPr>
        <p:txBody>
          <a:bodyPr/>
          <a:lstStyle/>
          <a:p>
            <a:r>
              <a:rPr lang="nl-NL" dirty="0"/>
              <a:t>Online  Back-up</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8</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714348" y="1571612"/>
            <a:ext cx="6929486" cy="4524315"/>
          </a:xfrm>
          <a:prstGeom prst="rect">
            <a:avLst/>
          </a:prstGeom>
          <a:noFill/>
        </p:spPr>
        <p:txBody>
          <a:bodyPr wrap="square" rtlCol="0">
            <a:spAutoFit/>
          </a:bodyPr>
          <a:lstStyle/>
          <a:p>
            <a:r>
              <a:rPr lang="nl-NL" dirty="0"/>
              <a:t>Dit wordt aangeboden door verschillende </a:t>
            </a:r>
            <a:r>
              <a:rPr lang="nl-NL" dirty="0" err="1"/>
              <a:t>internetproviders</a:t>
            </a:r>
            <a:endParaRPr lang="nl-NL" dirty="0"/>
          </a:p>
          <a:p>
            <a:r>
              <a:rPr lang="nl-NL" dirty="0"/>
              <a:t>(Bv: KPN)</a:t>
            </a:r>
          </a:p>
          <a:p>
            <a:endParaRPr lang="nl-NL" dirty="0"/>
          </a:p>
          <a:p>
            <a:pPr marL="342900" indent="-342900">
              <a:buFont typeface="Arial" pitchFamily="34" charset="0"/>
              <a:buChar char="•"/>
            </a:pPr>
            <a:r>
              <a:rPr lang="nl-NL" dirty="0"/>
              <a:t>De provider biedt de mogelijkheid om gegevens te uploaden naar hun </a:t>
            </a:r>
            <a:r>
              <a:rPr lang="nl-NL" dirty="0" err="1"/>
              <a:t>dataservers</a:t>
            </a:r>
            <a:endParaRPr lang="nl-NL" dirty="0"/>
          </a:p>
          <a:p>
            <a:pPr marL="342900" indent="-342900">
              <a:buFont typeface="Arial" pitchFamily="34" charset="0"/>
              <a:buChar char="•"/>
            </a:pPr>
            <a:r>
              <a:rPr lang="nl-NL" dirty="0"/>
              <a:t>Hierbij kan gebruik worden gemaakt van ftp/http</a:t>
            </a:r>
          </a:p>
          <a:p>
            <a:pPr marL="342900" indent="-342900">
              <a:buFont typeface="Arial" pitchFamily="34" charset="0"/>
              <a:buChar char="•"/>
            </a:pPr>
            <a:r>
              <a:rPr lang="nl-NL" dirty="0"/>
              <a:t>Providers hebben hiervoor vaak hun eigen applicatie voor geschreven waar alles mee te regelen.</a:t>
            </a:r>
          </a:p>
          <a:p>
            <a:pPr marL="342900" indent="-342900">
              <a:buFont typeface="Arial" pitchFamily="34" charset="0"/>
              <a:buChar char="•"/>
            </a:pPr>
            <a:endParaRPr lang="nl-NL" dirty="0"/>
          </a:p>
          <a:p>
            <a:pPr marL="342900" indent="-342900"/>
            <a:r>
              <a:rPr lang="nl-NL" dirty="0"/>
              <a:t>Voordelen:</a:t>
            </a:r>
          </a:p>
          <a:p>
            <a:pPr marL="342900" indent="-342900">
              <a:buFont typeface="Arial" pitchFamily="34" charset="0"/>
              <a:buChar char="•"/>
            </a:pPr>
            <a:r>
              <a:rPr lang="nl-NL" dirty="0"/>
              <a:t>Bestanden zijn buiten huis dus veilig bij brand en inbraak</a:t>
            </a:r>
          </a:p>
          <a:p>
            <a:pPr marL="342900" indent="-342900"/>
            <a:endParaRPr lang="nl-NL" dirty="0"/>
          </a:p>
          <a:p>
            <a:pPr marL="342900" indent="-342900"/>
            <a:r>
              <a:rPr lang="nl-NL" dirty="0"/>
              <a:t>Nadelen:</a:t>
            </a:r>
          </a:p>
          <a:p>
            <a:pPr marL="342900" indent="-342900">
              <a:buFont typeface="Arial" pitchFamily="34" charset="0"/>
              <a:buChar char="•"/>
            </a:pPr>
            <a:r>
              <a:rPr lang="nl-NL" dirty="0"/>
              <a:t>Duur (Je betaald voor de grote van de back-up)</a:t>
            </a:r>
          </a:p>
          <a:p>
            <a:pPr marL="342900" indent="-342900">
              <a:buFont typeface="Arial" pitchFamily="34" charset="0"/>
              <a:buChar char="•"/>
            </a:pPr>
            <a:r>
              <a:rPr lang="nl-NL" dirty="0"/>
              <a:t>Bij een </a:t>
            </a:r>
            <a:r>
              <a:rPr lang="nl-NL" dirty="0" err="1"/>
              <a:t>crachs</a:t>
            </a:r>
            <a:r>
              <a:rPr lang="nl-NL" dirty="0"/>
              <a:t> van je systeem moet je alles opnieuw installeren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 calcmode="lin" valueType="num">
                                      <p:cBhvr additive="base">
                                        <p:cTn id="7"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7" end="7"/>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8" end="8"/>
                                            </p:txEl>
                                          </p:spTgt>
                                        </p:tgtEl>
                                        <p:attrNameLst>
                                          <p:attrName>style.visibility</p:attrName>
                                        </p:attrNameLst>
                                      </p:cBhvr>
                                      <p:to>
                                        <p:strVal val="visible"/>
                                      </p:to>
                                    </p:set>
                                    <p:anim calcmode="lin" valueType="num">
                                      <p:cBhvr additive="base">
                                        <p:cTn id="1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10" end="10"/>
                                            </p:txEl>
                                          </p:spTgt>
                                        </p:tgtEl>
                                        <p:attrNameLst>
                                          <p:attrName>style.visibility</p:attrName>
                                        </p:attrNameLst>
                                      </p:cBhvr>
                                      <p:to>
                                        <p:strVal val="visible"/>
                                      </p:to>
                                    </p:set>
                                    <p:anim calcmode="lin" valueType="num">
                                      <p:cBhvr additive="base">
                                        <p:cTn id="1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10" end="1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
                                            <p:txEl>
                                              <p:pRg st="11" end="11"/>
                                            </p:txEl>
                                          </p:spTgt>
                                        </p:tgtEl>
                                        <p:attrNameLst>
                                          <p:attrName>style.visibility</p:attrName>
                                        </p:attrNameLst>
                                      </p:cBhvr>
                                      <p:to>
                                        <p:strVal val="visible"/>
                                      </p:to>
                                    </p:set>
                                    <p:anim calcmode="lin" valueType="num">
                                      <p:cBhvr additive="base">
                                        <p:cTn id="21"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11" end="1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
                                            <p:txEl>
                                              <p:pRg st="12" end="12"/>
                                            </p:txEl>
                                          </p:spTgt>
                                        </p:tgtEl>
                                        <p:attrNameLst>
                                          <p:attrName>style.visibility</p:attrName>
                                        </p:attrNameLst>
                                      </p:cBhvr>
                                      <p:to>
                                        <p:strVal val="visible"/>
                                      </p:to>
                                    </p:set>
                                    <p:anim calcmode="lin" valueType="num">
                                      <p:cBhvr additive="base">
                                        <p:cTn id="25"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Van welke onderdelen moet ik een back-up maken?</a:t>
            </a:r>
          </a:p>
        </p:txBody>
      </p:sp>
      <p:sp>
        <p:nvSpPr>
          <p:cNvPr id="3" name="Tijdelijke aanduiding voor datum 2"/>
          <p:cNvSpPr>
            <a:spLocks noGrp="1"/>
          </p:cNvSpPr>
          <p:nvPr>
            <p:ph type="dt" sz="half" idx="10"/>
          </p:nvPr>
        </p:nvSpPr>
        <p:spPr/>
        <p:txBody>
          <a:bodyPr/>
          <a:lstStyle/>
          <a:p>
            <a:fld id="{2399D856-83D3-4431-ADB3-DEE0C8829DC8}" type="datetime1">
              <a:rPr lang="nl-NL" smtClean="0"/>
              <a:pPr/>
              <a:t>7-6-2018</a:t>
            </a:fld>
            <a:endParaRPr lang="nl-NL"/>
          </a:p>
        </p:txBody>
      </p:sp>
      <p:sp>
        <p:nvSpPr>
          <p:cNvPr id="4" name="Tijdelijke aanduiding voor dianummer 3"/>
          <p:cNvSpPr>
            <a:spLocks noGrp="1"/>
          </p:cNvSpPr>
          <p:nvPr>
            <p:ph type="sldNum" sz="quarter" idx="11"/>
          </p:nvPr>
        </p:nvSpPr>
        <p:spPr/>
        <p:txBody>
          <a:bodyPr/>
          <a:lstStyle/>
          <a:p>
            <a:fld id="{C0DCB1F0-8229-4DB1-9B78-4AA5D28F4122}" type="slidenum">
              <a:rPr lang="nl-NL" smtClean="0"/>
              <a:pPr/>
              <a:t>9</a:t>
            </a:fld>
            <a:endParaRPr lang="nl-NL"/>
          </a:p>
        </p:txBody>
      </p:sp>
      <p:sp>
        <p:nvSpPr>
          <p:cNvPr id="5" name="Tijdelijke aanduiding voor voettekst 4"/>
          <p:cNvSpPr>
            <a:spLocks noGrp="1"/>
          </p:cNvSpPr>
          <p:nvPr>
            <p:ph type="ftr" sz="quarter" idx="12"/>
          </p:nvPr>
        </p:nvSpPr>
        <p:spPr/>
        <p:txBody>
          <a:bodyPr/>
          <a:lstStyle/>
          <a:p>
            <a:r>
              <a:rPr lang="nl-NL"/>
              <a:t>Back-up: Hoe back-up ik mijn gegevens op de juiste manier?</a:t>
            </a:r>
          </a:p>
        </p:txBody>
      </p:sp>
      <p:sp>
        <p:nvSpPr>
          <p:cNvPr id="6" name="Tekstvak 5"/>
          <p:cNvSpPr txBox="1"/>
          <p:nvPr/>
        </p:nvSpPr>
        <p:spPr>
          <a:xfrm>
            <a:off x="500034" y="1785926"/>
            <a:ext cx="7358114" cy="1754326"/>
          </a:xfrm>
          <a:prstGeom prst="rect">
            <a:avLst/>
          </a:prstGeom>
          <a:noFill/>
        </p:spPr>
        <p:txBody>
          <a:bodyPr wrap="square" rtlCol="0">
            <a:spAutoFit/>
          </a:bodyPr>
          <a:lstStyle/>
          <a:p>
            <a:pPr>
              <a:buFont typeface="Arial" pitchFamily="34" charset="0"/>
              <a:buChar char="•"/>
            </a:pPr>
            <a:r>
              <a:rPr lang="nl-NL" dirty="0"/>
              <a:t> Documenten (mijn documenten)</a:t>
            </a:r>
          </a:p>
          <a:p>
            <a:pPr>
              <a:buFont typeface="Arial" pitchFamily="34" charset="0"/>
              <a:buChar char="•"/>
            </a:pPr>
            <a:r>
              <a:rPr lang="nl-NL" dirty="0"/>
              <a:t> Muziek/Films</a:t>
            </a:r>
          </a:p>
          <a:p>
            <a:pPr>
              <a:buFont typeface="Arial" pitchFamily="34" charset="0"/>
              <a:buChar char="•"/>
            </a:pPr>
            <a:r>
              <a:rPr lang="nl-NL" dirty="0"/>
              <a:t> E-mail</a:t>
            </a:r>
          </a:p>
          <a:p>
            <a:pPr>
              <a:buFont typeface="Arial" pitchFamily="34" charset="0"/>
              <a:buChar char="•"/>
            </a:pPr>
            <a:r>
              <a:rPr lang="nl-NL" dirty="0"/>
              <a:t> Programma instellingen</a:t>
            </a:r>
          </a:p>
          <a:p>
            <a:r>
              <a:rPr lang="nl-NL" dirty="0"/>
              <a:t>  </a:t>
            </a:r>
          </a:p>
          <a:p>
            <a:pPr>
              <a:buFont typeface="Arial" pitchFamily="34" charset="0"/>
              <a:buChar char="•"/>
            </a:pPr>
            <a:r>
              <a:rPr lang="nl-NL" dirty="0"/>
              <a:t> Image (Besturingssysteem/Programma’s)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anim calcmode="lin" valueType="num">
                                      <p:cBhvr additive="base">
                                        <p:cTn id="2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 calcmode="lin" valueType="num">
                                      <p:cBhvr additive="base">
                                        <p:cTn id="3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690</TotalTime>
  <Words>866</Words>
  <Application>Microsoft Office PowerPoint</Application>
  <PresentationFormat>Diavoorstelling (4:3)</PresentationFormat>
  <Paragraphs>184</Paragraphs>
  <Slides>11</Slides>
  <Notes>11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Century Schoolbook</vt:lpstr>
      <vt:lpstr>Wingdings</vt:lpstr>
      <vt:lpstr>Wingdings 2</vt:lpstr>
      <vt:lpstr>Oriel</vt:lpstr>
      <vt:lpstr>Back-up</vt:lpstr>
      <vt:lpstr>Waarom een back-up?</vt:lpstr>
      <vt:lpstr>Te behandelen onderwerpen</vt:lpstr>
      <vt:lpstr>De verschillende back-up mogelijkheden?</vt:lpstr>
      <vt:lpstr>Raid</vt:lpstr>
      <vt:lpstr>Synchroniseren</vt:lpstr>
      <vt:lpstr>Back-up / Image programma’s</vt:lpstr>
      <vt:lpstr>Online  Back-up</vt:lpstr>
      <vt:lpstr>Van welke onderdelen moet ik een back-up maken?</vt:lpstr>
      <vt:lpstr>De beste back-up configuratie voor thuisgebruikers</vt:lpstr>
      <vt:lpstr>Demonstratie van back-up</vt:lpstr>
    </vt:vector>
  </TitlesOfParts>
  <Company>unattended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Back-up</dc:title>
  <dc:creator>fred.timmermans@hetnet.nl</dc:creator>
  <cp:lastModifiedBy>Fred Timmermans</cp:lastModifiedBy>
  <cp:revision>77</cp:revision>
  <dcterms:created xsi:type="dcterms:W3CDTF">2009-02-27T08:52:36Z</dcterms:created>
  <dcterms:modified xsi:type="dcterms:W3CDTF">2018-06-07T20:08:35Z</dcterms:modified>
</cp:coreProperties>
</file>